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677" r:id="rId2"/>
    <p:sldId id="718" r:id="rId3"/>
    <p:sldId id="719" r:id="rId4"/>
    <p:sldId id="720" r:id="rId5"/>
    <p:sldId id="721" r:id="rId6"/>
    <p:sldId id="722" r:id="rId7"/>
    <p:sldId id="723" r:id="rId8"/>
    <p:sldId id="724" r:id="rId9"/>
    <p:sldId id="725" r:id="rId10"/>
    <p:sldId id="726" r:id="rId11"/>
    <p:sldId id="727" r:id="rId12"/>
    <p:sldId id="716" r:id="rId13"/>
  </p:sldIdLst>
  <p:sldSz cx="12192000" cy="6858000"/>
  <p:notesSz cx="6858000" cy="9144000"/>
  <p:defaultTextStyle>
    <a:defPPr>
      <a:defRPr lang="en-M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4"/>
  </p:normalViewPr>
  <p:slideViewPr>
    <p:cSldViewPr snapToGrid="0">
      <p:cViewPr varScale="1">
        <p:scale>
          <a:sx n="107" d="100"/>
          <a:sy n="107"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DEF9A1-5BEB-484D-B0C9-AE31F352E79E}" type="datetimeFigureOut">
              <a:rPr lang="en-MN" smtClean="0"/>
              <a:t>06/14/2025</a:t>
            </a:fld>
            <a:endParaRPr lang="en-M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M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0F6E12-7A16-154D-B2B0-A9BE8580332E}" type="slidenum">
              <a:rPr lang="en-MN" smtClean="0"/>
              <a:t>‹#›</a:t>
            </a:fld>
            <a:endParaRPr lang="en-MN"/>
          </a:p>
        </p:txBody>
      </p:sp>
    </p:spTree>
    <p:extLst>
      <p:ext uri="{BB962C8B-B14F-4D97-AF65-F5344CB8AC3E}">
        <p14:creationId xmlns:p14="http://schemas.microsoft.com/office/powerpoint/2010/main" val="42271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7D4E1D-8EFA-81ED-57B5-DC87B204B3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751AFD-DBF7-BB10-31A3-D7DC2368222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BE1F49-3E25-131B-3971-C5A3CB89210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C7CF62A-886F-85A4-0011-BF883003ACB4}"/>
              </a:ext>
            </a:extLst>
          </p:cNvPr>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3024898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5557F-1B1A-FB4B-DE47-9C7C8EA37A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N"/>
          </a:p>
        </p:txBody>
      </p:sp>
      <p:sp>
        <p:nvSpPr>
          <p:cNvPr id="3" name="Subtitle 2">
            <a:extLst>
              <a:ext uri="{FF2B5EF4-FFF2-40B4-BE49-F238E27FC236}">
                <a16:creationId xmlns:a16="http://schemas.microsoft.com/office/drawing/2014/main" id="{1646A4BF-1B2C-4EF7-64F8-12443A90C9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N"/>
          </a:p>
        </p:txBody>
      </p:sp>
      <p:sp>
        <p:nvSpPr>
          <p:cNvPr id="4" name="Date Placeholder 3">
            <a:extLst>
              <a:ext uri="{FF2B5EF4-FFF2-40B4-BE49-F238E27FC236}">
                <a16:creationId xmlns:a16="http://schemas.microsoft.com/office/drawing/2014/main" id="{BCAC0126-73AD-5C1F-564A-506BDE74A0AD}"/>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6F565884-75BD-211D-EDEE-8E631545A97D}"/>
              </a:ext>
            </a:extLst>
          </p:cNvPr>
          <p:cNvSpPr>
            <a:spLocks noGrp="1"/>
          </p:cNvSpPr>
          <p:nvPr>
            <p:ph type="ftr" sz="quarter" idx="11"/>
          </p:nvPr>
        </p:nvSpPr>
        <p:spPr/>
        <p:txBody>
          <a:bodyPr/>
          <a:lstStyle/>
          <a:p>
            <a:endParaRPr lang="en-MN"/>
          </a:p>
        </p:txBody>
      </p:sp>
      <p:sp>
        <p:nvSpPr>
          <p:cNvPr id="6" name="Slide Number Placeholder 5">
            <a:extLst>
              <a:ext uri="{FF2B5EF4-FFF2-40B4-BE49-F238E27FC236}">
                <a16:creationId xmlns:a16="http://schemas.microsoft.com/office/drawing/2014/main" id="{F2BD36FB-0BEA-2FF3-65B4-F87F765D8D4F}"/>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2886992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9DCFB-188A-B710-7744-25F338FCE88B}"/>
              </a:ext>
            </a:extLst>
          </p:cNvPr>
          <p:cNvSpPr>
            <a:spLocks noGrp="1"/>
          </p:cNvSpPr>
          <p:nvPr>
            <p:ph type="title"/>
          </p:nvPr>
        </p:nvSpPr>
        <p:spPr/>
        <p:txBody>
          <a:bodyPr/>
          <a:lstStyle/>
          <a:p>
            <a:r>
              <a:rPr lang="en-US"/>
              <a:t>Click to edit Master title style</a:t>
            </a:r>
            <a:endParaRPr lang="en-MN"/>
          </a:p>
        </p:txBody>
      </p:sp>
      <p:sp>
        <p:nvSpPr>
          <p:cNvPr id="3" name="Vertical Text Placeholder 2">
            <a:extLst>
              <a:ext uri="{FF2B5EF4-FFF2-40B4-BE49-F238E27FC236}">
                <a16:creationId xmlns:a16="http://schemas.microsoft.com/office/drawing/2014/main" id="{5A71C638-238C-023B-63AE-5F509B15D7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Date Placeholder 3">
            <a:extLst>
              <a:ext uri="{FF2B5EF4-FFF2-40B4-BE49-F238E27FC236}">
                <a16:creationId xmlns:a16="http://schemas.microsoft.com/office/drawing/2014/main" id="{A38CB3E9-775F-4160-66DB-C93E2CE042D5}"/>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A600547E-08F3-6C2D-F850-C2F097BEB4D6}"/>
              </a:ext>
            </a:extLst>
          </p:cNvPr>
          <p:cNvSpPr>
            <a:spLocks noGrp="1"/>
          </p:cNvSpPr>
          <p:nvPr>
            <p:ph type="ftr" sz="quarter" idx="11"/>
          </p:nvPr>
        </p:nvSpPr>
        <p:spPr/>
        <p:txBody>
          <a:bodyPr/>
          <a:lstStyle/>
          <a:p>
            <a:endParaRPr lang="en-MN"/>
          </a:p>
        </p:txBody>
      </p:sp>
      <p:sp>
        <p:nvSpPr>
          <p:cNvPr id="6" name="Slide Number Placeholder 5">
            <a:extLst>
              <a:ext uri="{FF2B5EF4-FFF2-40B4-BE49-F238E27FC236}">
                <a16:creationId xmlns:a16="http://schemas.microsoft.com/office/drawing/2014/main" id="{5012D708-4812-6571-37F0-837F3E664EF2}"/>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3742911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BDBC94-5AB3-3AFD-A3F8-583D3AAD02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N"/>
          </a:p>
        </p:txBody>
      </p:sp>
      <p:sp>
        <p:nvSpPr>
          <p:cNvPr id="3" name="Vertical Text Placeholder 2">
            <a:extLst>
              <a:ext uri="{FF2B5EF4-FFF2-40B4-BE49-F238E27FC236}">
                <a16:creationId xmlns:a16="http://schemas.microsoft.com/office/drawing/2014/main" id="{DDF97BBB-D8EA-3C8D-6344-EE7F7DDA4B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Date Placeholder 3">
            <a:extLst>
              <a:ext uri="{FF2B5EF4-FFF2-40B4-BE49-F238E27FC236}">
                <a16:creationId xmlns:a16="http://schemas.microsoft.com/office/drawing/2014/main" id="{8C070B18-0654-0321-AA0F-7EE4DEAD40B6}"/>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D61C647B-41DF-6FA0-C992-FEF3917BD84A}"/>
              </a:ext>
            </a:extLst>
          </p:cNvPr>
          <p:cNvSpPr>
            <a:spLocks noGrp="1"/>
          </p:cNvSpPr>
          <p:nvPr>
            <p:ph type="ftr" sz="quarter" idx="11"/>
          </p:nvPr>
        </p:nvSpPr>
        <p:spPr/>
        <p:txBody>
          <a:bodyPr/>
          <a:lstStyle/>
          <a:p>
            <a:endParaRPr lang="en-MN"/>
          </a:p>
        </p:txBody>
      </p:sp>
      <p:sp>
        <p:nvSpPr>
          <p:cNvPr id="6" name="Slide Number Placeholder 5">
            <a:extLst>
              <a:ext uri="{FF2B5EF4-FFF2-40B4-BE49-F238E27FC236}">
                <a16:creationId xmlns:a16="http://schemas.microsoft.com/office/drawing/2014/main" id="{D57D5711-443C-9E63-9F83-F2420F229427}"/>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143600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DEFAULT">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8398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A8AF1-C7A4-EFDE-9172-153ABEECD35E}"/>
              </a:ext>
            </a:extLst>
          </p:cNvPr>
          <p:cNvSpPr>
            <a:spLocks noGrp="1"/>
          </p:cNvSpPr>
          <p:nvPr>
            <p:ph type="title"/>
          </p:nvPr>
        </p:nvSpPr>
        <p:spPr/>
        <p:txBody>
          <a:bodyPr/>
          <a:lstStyle/>
          <a:p>
            <a:r>
              <a:rPr lang="en-US"/>
              <a:t>Click to edit Master title style</a:t>
            </a:r>
            <a:endParaRPr lang="en-MN"/>
          </a:p>
        </p:txBody>
      </p:sp>
      <p:sp>
        <p:nvSpPr>
          <p:cNvPr id="3" name="Content Placeholder 2">
            <a:extLst>
              <a:ext uri="{FF2B5EF4-FFF2-40B4-BE49-F238E27FC236}">
                <a16:creationId xmlns:a16="http://schemas.microsoft.com/office/drawing/2014/main" id="{1BDC38DD-41D0-0FE4-D7DE-63F5979DCF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Date Placeholder 3">
            <a:extLst>
              <a:ext uri="{FF2B5EF4-FFF2-40B4-BE49-F238E27FC236}">
                <a16:creationId xmlns:a16="http://schemas.microsoft.com/office/drawing/2014/main" id="{5AA0CF32-26BC-3DBB-32CF-7B4449620C48}"/>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5844F338-2DBA-7F1D-78F3-45448BB8C508}"/>
              </a:ext>
            </a:extLst>
          </p:cNvPr>
          <p:cNvSpPr>
            <a:spLocks noGrp="1"/>
          </p:cNvSpPr>
          <p:nvPr>
            <p:ph type="ftr" sz="quarter" idx="11"/>
          </p:nvPr>
        </p:nvSpPr>
        <p:spPr/>
        <p:txBody>
          <a:bodyPr/>
          <a:lstStyle/>
          <a:p>
            <a:endParaRPr lang="en-MN"/>
          </a:p>
        </p:txBody>
      </p:sp>
      <p:sp>
        <p:nvSpPr>
          <p:cNvPr id="6" name="Slide Number Placeholder 5">
            <a:extLst>
              <a:ext uri="{FF2B5EF4-FFF2-40B4-BE49-F238E27FC236}">
                <a16:creationId xmlns:a16="http://schemas.microsoft.com/office/drawing/2014/main" id="{63615463-9608-3B80-3A4B-FD2B2DE9309F}"/>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429285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46E03-7857-D2EE-5A07-00E2A32DCA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N"/>
          </a:p>
        </p:txBody>
      </p:sp>
      <p:sp>
        <p:nvSpPr>
          <p:cNvPr id="3" name="Text Placeholder 2">
            <a:extLst>
              <a:ext uri="{FF2B5EF4-FFF2-40B4-BE49-F238E27FC236}">
                <a16:creationId xmlns:a16="http://schemas.microsoft.com/office/drawing/2014/main" id="{BE0C1A77-6C03-DB10-3970-2CB2B78CC1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1C9CCD-C370-6E9B-9F59-FF1F15BEB17E}"/>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D8327D67-6AD8-5464-283D-CC9E50B16D10}"/>
              </a:ext>
            </a:extLst>
          </p:cNvPr>
          <p:cNvSpPr>
            <a:spLocks noGrp="1"/>
          </p:cNvSpPr>
          <p:nvPr>
            <p:ph type="ftr" sz="quarter" idx="11"/>
          </p:nvPr>
        </p:nvSpPr>
        <p:spPr/>
        <p:txBody>
          <a:bodyPr/>
          <a:lstStyle/>
          <a:p>
            <a:endParaRPr lang="en-MN"/>
          </a:p>
        </p:txBody>
      </p:sp>
      <p:sp>
        <p:nvSpPr>
          <p:cNvPr id="6" name="Slide Number Placeholder 5">
            <a:extLst>
              <a:ext uri="{FF2B5EF4-FFF2-40B4-BE49-F238E27FC236}">
                <a16:creationId xmlns:a16="http://schemas.microsoft.com/office/drawing/2014/main" id="{D1F96F8F-129C-FDB0-B8A2-CF4C09C76C27}"/>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1774100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32E32-8B6A-CF51-CEAC-46605B4E0213}"/>
              </a:ext>
            </a:extLst>
          </p:cNvPr>
          <p:cNvSpPr>
            <a:spLocks noGrp="1"/>
          </p:cNvSpPr>
          <p:nvPr>
            <p:ph type="title"/>
          </p:nvPr>
        </p:nvSpPr>
        <p:spPr/>
        <p:txBody>
          <a:bodyPr/>
          <a:lstStyle/>
          <a:p>
            <a:r>
              <a:rPr lang="en-US"/>
              <a:t>Click to edit Master title style</a:t>
            </a:r>
            <a:endParaRPr lang="en-MN"/>
          </a:p>
        </p:txBody>
      </p:sp>
      <p:sp>
        <p:nvSpPr>
          <p:cNvPr id="3" name="Content Placeholder 2">
            <a:extLst>
              <a:ext uri="{FF2B5EF4-FFF2-40B4-BE49-F238E27FC236}">
                <a16:creationId xmlns:a16="http://schemas.microsoft.com/office/drawing/2014/main" id="{F415B7AD-4914-8871-C705-8917D4DF40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Content Placeholder 3">
            <a:extLst>
              <a:ext uri="{FF2B5EF4-FFF2-40B4-BE49-F238E27FC236}">
                <a16:creationId xmlns:a16="http://schemas.microsoft.com/office/drawing/2014/main" id="{120870E7-2149-51A2-8958-EA2F2BDA4E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5" name="Date Placeholder 4">
            <a:extLst>
              <a:ext uri="{FF2B5EF4-FFF2-40B4-BE49-F238E27FC236}">
                <a16:creationId xmlns:a16="http://schemas.microsoft.com/office/drawing/2014/main" id="{66A1B62F-F58E-280E-64AE-CF3CD7AD5C30}"/>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6" name="Footer Placeholder 5">
            <a:extLst>
              <a:ext uri="{FF2B5EF4-FFF2-40B4-BE49-F238E27FC236}">
                <a16:creationId xmlns:a16="http://schemas.microsoft.com/office/drawing/2014/main" id="{248B5FF9-E4C6-909B-2094-3BFB2D3FC1EF}"/>
              </a:ext>
            </a:extLst>
          </p:cNvPr>
          <p:cNvSpPr>
            <a:spLocks noGrp="1"/>
          </p:cNvSpPr>
          <p:nvPr>
            <p:ph type="ftr" sz="quarter" idx="11"/>
          </p:nvPr>
        </p:nvSpPr>
        <p:spPr/>
        <p:txBody>
          <a:bodyPr/>
          <a:lstStyle/>
          <a:p>
            <a:endParaRPr lang="en-MN"/>
          </a:p>
        </p:txBody>
      </p:sp>
      <p:sp>
        <p:nvSpPr>
          <p:cNvPr id="7" name="Slide Number Placeholder 6">
            <a:extLst>
              <a:ext uri="{FF2B5EF4-FFF2-40B4-BE49-F238E27FC236}">
                <a16:creationId xmlns:a16="http://schemas.microsoft.com/office/drawing/2014/main" id="{DC151A75-1FD4-FF27-45C1-076EB5760717}"/>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1564674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4F6E2-524F-692E-739B-7615D436D927}"/>
              </a:ext>
            </a:extLst>
          </p:cNvPr>
          <p:cNvSpPr>
            <a:spLocks noGrp="1"/>
          </p:cNvSpPr>
          <p:nvPr>
            <p:ph type="title"/>
          </p:nvPr>
        </p:nvSpPr>
        <p:spPr>
          <a:xfrm>
            <a:off x="839788" y="365125"/>
            <a:ext cx="10515600" cy="1325563"/>
          </a:xfrm>
        </p:spPr>
        <p:txBody>
          <a:bodyPr/>
          <a:lstStyle/>
          <a:p>
            <a:r>
              <a:rPr lang="en-US"/>
              <a:t>Click to edit Master title style</a:t>
            </a:r>
            <a:endParaRPr lang="en-MN"/>
          </a:p>
        </p:txBody>
      </p:sp>
      <p:sp>
        <p:nvSpPr>
          <p:cNvPr id="3" name="Text Placeholder 2">
            <a:extLst>
              <a:ext uri="{FF2B5EF4-FFF2-40B4-BE49-F238E27FC236}">
                <a16:creationId xmlns:a16="http://schemas.microsoft.com/office/drawing/2014/main" id="{26F652A1-D1CE-7685-666A-01F6998215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93433C-56A9-760F-EA38-2C056271B6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5" name="Text Placeholder 4">
            <a:extLst>
              <a:ext uri="{FF2B5EF4-FFF2-40B4-BE49-F238E27FC236}">
                <a16:creationId xmlns:a16="http://schemas.microsoft.com/office/drawing/2014/main" id="{5DAC8E64-83F8-856A-B932-19AFA61F4A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27C12D-A371-6C6A-FDCA-AF5FC3BD5F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7" name="Date Placeholder 6">
            <a:extLst>
              <a:ext uri="{FF2B5EF4-FFF2-40B4-BE49-F238E27FC236}">
                <a16:creationId xmlns:a16="http://schemas.microsoft.com/office/drawing/2014/main" id="{B9EBB42B-6DB0-CFCA-1186-02116531C0EC}"/>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8" name="Footer Placeholder 7">
            <a:extLst>
              <a:ext uri="{FF2B5EF4-FFF2-40B4-BE49-F238E27FC236}">
                <a16:creationId xmlns:a16="http://schemas.microsoft.com/office/drawing/2014/main" id="{A7E886C6-9DC8-8D3C-B85D-C7A0E11458D0}"/>
              </a:ext>
            </a:extLst>
          </p:cNvPr>
          <p:cNvSpPr>
            <a:spLocks noGrp="1"/>
          </p:cNvSpPr>
          <p:nvPr>
            <p:ph type="ftr" sz="quarter" idx="11"/>
          </p:nvPr>
        </p:nvSpPr>
        <p:spPr/>
        <p:txBody>
          <a:bodyPr/>
          <a:lstStyle/>
          <a:p>
            <a:endParaRPr lang="en-MN"/>
          </a:p>
        </p:txBody>
      </p:sp>
      <p:sp>
        <p:nvSpPr>
          <p:cNvPr id="9" name="Slide Number Placeholder 8">
            <a:extLst>
              <a:ext uri="{FF2B5EF4-FFF2-40B4-BE49-F238E27FC236}">
                <a16:creationId xmlns:a16="http://schemas.microsoft.com/office/drawing/2014/main" id="{885CFDC8-A0F5-7DA1-0F9B-1EF70DF22DCB}"/>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2276932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31294-A55C-C745-1716-72CF2325032F}"/>
              </a:ext>
            </a:extLst>
          </p:cNvPr>
          <p:cNvSpPr>
            <a:spLocks noGrp="1"/>
          </p:cNvSpPr>
          <p:nvPr>
            <p:ph type="title"/>
          </p:nvPr>
        </p:nvSpPr>
        <p:spPr/>
        <p:txBody>
          <a:bodyPr/>
          <a:lstStyle/>
          <a:p>
            <a:r>
              <a:rPr lang="en-US"/>
              <a:t>Click to edit Master title style</a:t>
            </a:r>
            <a:endParaRPr lang="en-MN"/>
          </a:p>
        </p:txBody>
      </p:sp>
      <p:sp>
        <p:nvSpPr>
          <p:cNvPr id="3" name="Date Placeholder 2">
            <a:extLst>
              <a:ext uri="{FF2B5EF4-FFF2-40B4-BE49-F238E27FC236}">
                <a16:creationId xmlns:a16="http://schemas.microsoft.com/office/drawing/2014/main" id="{C4EC6EA9-DF19-639C-CB8C-6658865E8F5C}"/>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4" name="Footer Placeholder 3">
            <a:extLst>
              <a:ext uri="{FF2B5EF4-FFF2-40B4-BE49-F238E27FC236}">
                <a16:creationId xmlns:a16="http://schemas.microsoft.com/office/drawing/2014/main" id="{34943EB7-87BF-04F0-A353-A47503B610C6}"/>
              </a:ext>
            </a:extLst>
          </p:cNvPr>
          <p:cNvSpPr>
            <a:spLocks noGrp="1"/>
          </p:cNvSpPr>
          <p:nvPr>
            <p:ph type="ftr" sz="quarter" idx="11"/>
          </p:nvPr>
        </p:nvSpPr>
        <p:spPr/>
        <p:txBody>
          <a:bodyPr/>
          <a:lstStyle/>
          <a:p>
            <a:endParaRPr lang="en-MN"/>
          </a:p>
        </p:txBody>
      </p:sp>
      <p:sp>
        <p:nvSpPr>
          <p:cNvPr id="5" name="Slide Number Placeholder 4">
            <a:extLst>
              <a:ext uri="{FF2B5EF4-FFF2-40B4-BE49-F238E27FC236}">
                <a16:creationId xmlns:a16="http://schemas.microsoft.com/office/drawing/2014/main" id="{F5EF90CA-E0C2-F242-6C16-FAF8AC8CFA98}"/>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3166274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C3C35D-D6DC-769B-1947-ECCB49B85B39}"/>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3" name="Footer Placeholder 2">
            <a:extLst>
              <a:ext uri="{FF2B5EF4-FFF2-40B4-BE49-F238E27FC236}">
                <a16:creationId xmlns:a16="http://schemas.microsoft.com/office/drawing/2014/main" id="{25C69CEB-153C-C873-DB0F-8D67DC2C1B41}"/>
              </a:ext>
            </a:extLst>
          </p:cNvPr>
          <p:cNvSpPr>
            <a:spLocks noGrp="1"/>
          </p:cNvSpPr>
          <p:nvPr>
            <p:ph type="ftr" sz="quarter" idx="11"/>
          </p:nvPr>
        </p:nvSpPr>
        <p:spPr/>
        <p:txBody>
          <a:bodyPr/>
          <a:lstStyle/>
          <a:p>
            <a:endParaRPr lang="en-MN"/>
          </a:p>
        </p:txBody>
      </p:sp>
      <p:sp>
        <p:nvSpPr>
          <p:cNvPr id="4" name="Slide Number Placeholder 3">
            <a:extLst>
              <a:ext uri="{FF2B5EF4-FFF2-40B4-BE49-F238E27FC236}">
                <a16:creationId xmlns:a16="http://schemas.microsoft.com/office/drawing/2014/main" id="{828FF9FD-078C-7BD5-5034-595690BE9BD1}"/>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3111680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20A94-4CA3-E625-F778-B2B697AA5C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N"/>
          </a:p>
        </p:txBody>
      </p:sp>
      <p:sp>
        <p:nvSpPr>
          <p:cNvPr id="3" name="Content Placeholder 2">
            <a:extLst>
              <a:ext uri="{FF2B5EF4-FFF2-40B4-BE49-F238E27FC236}">
                <a16:creationId xmlns:a16="http://schemas.microsoft.com/office/drawing/2014/main" id="{49C7E36D-C458-62C0-AF53-82760B66CF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Text Placeholder 3">
            <a:extLst>
              <a:ext uri="{FF2B5EF4-FFF2-40B4-BE49-F238E27FC236}">
                <a16:creationId xmlns:a16="http://schemas.microsoft.com/office/drawing/2014/main" id="{6DF269F0-4E95-4F8F-0BC7-C9D5693867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192375-A375-5203-A235-ABCD14CEC987}"/>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6" name="Footer Placeholder 5">
            <a:extLst>
              <a:ext uri="{FF2B5EF4-FFF2-40B4-BE49-F238E27FC236}">
                <a16:creationId xmlns:a16="http://schemas.microsoft.com/office/drawing/2014/main" id="{2CD2FC22-933D-4A45-C019-7E6008104676}"/>
              </a:ext>
            </a:extLst>
          </p:cNvPr>
          <p:cNvSpPr>
            <a:spLocks noGrp="1"/>
          </p:cNvSpPr>
          <p:nvPr>
            <p:ph type="ftr" sz="quarter" idx="11"/>
          </p:nvPr>
        </p:nvSpPr>
        <p:spPr/>
        <p:txBody>
          <a:bodyPr/>
          <a:lstStyle/>
          <a:p>
            <a:endParaRPr lang="en-MN"/>
          </a:p>
        </p:txBody>
      </p:sp>
      <p:sp>
        <p:nvSpPr>
          <p:cNvPr id="7" name="Slide Number Placeholder 6">
            <a:extLst>
              <a:ext uri="{FF2B5EF4-FFF2-40B4-BE49-F238E27FC236}">
                <a16:creationId xmlns:a16="http://schemas.microsoft.com/office/drawing/2014/main" id="{AEB968DF-0DC5-AD7E-3655-FD6151FB271D}"/>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4102632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1B038-1711-0230-F2C3-C6982C942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N"/>
          </a:p>
        </p:txBody>
      </p:sp>
      <p:sp>
        <p:nvSpPr>
          <p:cNvPr id="3" name="Picture Placeholder 2">
            <a:extLst>
              <a:ext uri="{FF2B5EF4-FFF2-40B4-BE49-F238E27FC236}">
                <a16:creationId xmlns:a16="http://schemas.microsoft.com/office/drawing/2014/main" id="{1BA7EA07-1942-42B2-B70A-75CEF22166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N"/>
          </a:p>
        </p:txBody>
      </p:sp>
      <p:sp>
        <p:nvSpPr>
          <p:cNvPr id="4" name="Text Placeholder 3">
            <a:extLst>
              <a:ext uri="{FF2B5EF4-FFF2-40B4-BE49-F238E27FC236}">
                <a16:creationId xmlns:a16="http://schemas.microsoft.com/office/drawing/2014/main" id="{83D564A6-723F-50DE-500C-567690BC35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290308-D8B4-7455-ACCF-A788C04941A4}"/>
              </a:ext>
            </a:extLst>
          </p:cNvPr>
          <p:cNvSpPr>
            <a:spLocks noGrp="1"/>
          </p:cNvSpPr>
          <p:nvPr>
            <p:ph type="dt" sz="half" idx="10"/>
          </p:nvPr>
        </p:nvSpPr>
        <p:spPr/>
        <p:txBody>
          <a:bodyPr/>
          <a:lstStyle/>
          <a:p>
            <a:fld id="{B901EB0A-D276-0D4F-AF82-D09C4F17EE81}" type="datetimeFigureOut">
              <a:rPr lang="en-MN" smtClean="0"/>
              <a:t>06/14/2025</a:t>
            </a:fld>
            <a:endParaRPr lang="en-MN"/>
          </a:p>
        </p:txBody>
      </p:sp>
      <p:sp>
        <p:nvSpPr>
          <p:cNvPr id="6" name="Footer Placeholder 5">
            <a:extLst>
              <a:ext uri="{FF2B5EF4-FFF2-40B4-BE49-F238E27FC236}">
                <a16:creationId xmlns:a16="http://schemas.microsoft.com/office/drawing/2014/main" id="{D36A1FCA-4EB7-3F0F-9DFF-E600585660DB}"/>
              </a:ext>
            </a:extLst>
          </p:cNvPr>
          <p:cNvSpPr>
            <a:spLocks noGrp="1"/>
          </p:cNvSpPr>
          <p:nvPr>
            <p:ph type="ftr" sz="quarter" idx="11"/>
          </p:nvPr>
        </p:nvSpPr>
        <p:spPr/>
        <p:txBody>
          <a:bodyPr/>
          <a:lstStyle/>
          <a:p>
            <a:endParaRPr lang="en-MN"/>
          </a:p>
        </p:txBody>
      </p:sp>
      <p:sp>
        <p:nvSpPr>
          <p:cNvPr id="7" name="Slide Number Placeholder 6">
            <a:extLst>
              <a:ext uri="{FF2B5EF4-FFF2-40B4-BE49-F238E27FC236}">
                <a16:creationId xmlns:a16="http://schemas.microsoft.com/office/drawing/2014/main" id="{C03EB885-1F6B-9507-D8B1-01F7D60BC90A}"/>
              </a:ext>
            </a:extLst>
          </p:cNvPr>
          <p:cNvSpPr>
            <a:spLocks noGrp="1"/>
          </p:cNvSpPr>
          <p:nvPr>
            <p:ph type="sldNum" sz="quarter" idx="12"/>
          </p:nvPr>
        </p:nvSpPr>
        <p:spPr/>
        <p:txBody>
          <a:bodyPr/>
          <a:lstStyle/>
          <a:p>
            <a:fld id="{9E2CE10D-BF05-0642-960F-DA64AF550441}" type="slidenum">
              <a:rPr lang="en-MN" smtClean="0"/>
              <a:t>‹#›</a:t>
            </a:fld>
            <a:endParaRPr lang="en-MN"/>
          </a:p>
        </p:txBody>
      </p:sp>
    </p:spTree>
    <p:extLst>
      <p:ext uri="{BB962C8B-B14F-4D97-AF65-F5344CB8AC3E}">
        <p14:creationId xmlns:p14="http://schemas.microsoft.com/office/powerpoint/2010/main" val="2921756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FC52BB-C434-3686-A4A2-25053BAF19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N"/>
          </a:p>
        </p:txBody>
      </p:sp>
      <p:sp>
        <p:nvSpPr>
          <p:cNvPr id="3" name="Text Placeholder 2">
            <a:extLst>
              <a:ext uri="{FF2B5EF4-FFF2-40B4-BE49-F238E27FC236}">
                <a16:creationId xmlns:a16="http://schemas.microsoft.com/office/drawing/2014/main" id="{1B6FF27B-4B41-564C-A458-4675F0F858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N"/>
          </a:p>
        </p:txBody>
      </p:sp>
      <p:sp>
        <p:nvSpPr>
          <p:cNvPr id="4" name="Date Placeholder 3">
            <a:extLst>
              <a:ext uri="{FF2B5EF4-FFF2-40B4-BE49-F238E27FC236}">
                <a16:creationId xmlns:a16="http://schemas.microsoft.com/office/drawing/2014/main" id="{340D590B-8B3A-CA7F-9FD5-059BBB95D8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01EB0A-D276-0D4F-AF82-D09C4F17EE81}" type="datetimeFigureOut">
              <a:rPr lang="en-MN" smtClean="0"/>
              <a:t>06/14/2025</a:t>
            </a:fld>
            <a:endParaRPr lang="en-MN"/>
          </a:p>
        </p:txBody>
      </p:sp>
      <p:sp>
        <p:nvSpPr>
          <p:cNvPr id="5" name="Footer Placeholder 4">
            <a:extLst>
              <a:ext uri="{FF2B5EF4-FFF2-40B4-BE49-F238E27FC236}">
                <a16:creationId xmlns:a16="http://schemas.microsoft.com/office/drawing/2014/main" id="{0D7A6428-7E23-BCB6-AAC5-5EA5429CB5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N"/>
          </a:p>
        </p:txBody>
      </p:sp>
      <p:sp>
        <p:nvSpPr>
          <p:cNvPr id="6" name="Slide Number Placeholder 5">
            <a:extLst>
              <a:ext uri="{FF2B5EF4-FFF2-40B4-BE49-F238E27FC236}">
                <a16:creationId xmlns:a16="http://schemas.microsoft.com/office/drawing/2014/main" id="{E3E2229E-C613-4F6D-2E2E-B2DBB3B387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CE10D-BF05-0642-960F-DA64AF550441}" type="slidenum">
              <a:rPr lang="en-MN" smtClean="0"/>
              <a:t>‹#›</a:t>
            </a:fld>
            <a:endParaRPr lang="en-MN"/>
          </a:p>
        </p:txBody>
      </p:sp>
    </p:spTree>
    <p:extLst>
      <p:ext uri="{BB962C8B-B14F-4D97-AF65-F5344CB8AC3E}">
        <p14:creationId xmlns:p14="http://schemas.microsoft.com/office/powerpoint/2010/main" val="3682640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M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3F72A6C-FC7A-45C0-B6B7-6C4D398AD55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 y="0"/>
            <a:ext cx="12192000" cy="6857142"/>
          </a:xfrm>
          <a:prstGeom prst="rect">
            <a:avLst/>
          </a:prstGeom>
          <a:solidFill>
            <a:schemeClr val="accent1">
              <a:lumMod val="60000"/>
              <a:lumOff val="40000"/>
            </a:schemeClr>
          </a:solidFill>
          <a:ln>
            <a:solidFill>
              <a:schemeClr val="accent1">
                <a:lumMod val="75000"/>
              </a:schemeClr>
            </a:solidFill>
          </a:ln>
        </p:spPr>
      </p:pic>
      <p:sp>
        <p:nvSpPr>
          <p:cNvPr id="8" name="Title 1">
            <a:extLst>
              <a:ext uri="{FF2B5EF4-FFF2-40B4-BE49-F238E27FC236}">
                <a16:creationId xmlns:a16="http://schemas.microsoft.com/office/drawing/2014/main" id="{7A749D06-A03D-4D1E-8CC4-9967AB053186}"/>
              </a:ext>
            </a:extLst>
          </p:cNvPr>
          <p:cNvSpPr txBox="1">
            <a:spLocks/>
          </p:cNvSpPr>
          <p:nvPr/>
        </p:nvSpPr>
        <p:spPr>
          <a:xfrm>
            <a:off x="670451" y="2872216"/>
            <a:ext cx="11098762" cy="125060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latin typeface="Arial" panose="020B0604020202020204" pitchFamily="34" charset="0"/>
                <a:cs typeface="Arial" panose="020B0604020202020204" pitchFamily="34" charset="0"/>
              </a:rPr>
              <a:t>ROLE OF CASE STUDY IN UNIFORM APPLICATION OF LAW</a:t>
            </a:r>
            <a:endParaRPr lang="mn-MN" sz="3600" b="1" kern="100" cap="all" dirty="0">
              <a:solidFill>
                <a:schemeClr val="bg1"/>
              </a:solidFill>
              <a:latin typeface="Arial" panose="020B0604020202020204" pitchFamily="34" charset="0"/>
              <a:ea typeface="Calibri" panose="020F0502020204030204" pitchFamily="34" charset="0"/>
              <a:cs typeface="Arial" panose="020B0604020202020204" pitchFamily="34" charset="0"/>
            </a:endParaRPr>
          </a:p>
          <a:p>
            <a:endParaRPr lang="mn-MN" sz="3600" b="1" kern="100" cap="all" dirty="0">
              <a:solidFill>
                <a:srgbClr val="FFFF00"/>
              </a:solidFill>
              <a:latin typeface="Arial" panose="020B0604020202020204" pitchFamily="34" charset="0"/>
              <a:ea typeface="Calibri" panose="020F0502020204030204" pitchFamily="34" charset="0"/>
              <a:cs typeface="Arial" panose="020B0604020202020204" pitchFamily="34" charset="0"/>
            </a:endParaRPr>
          </a:p>
          <a:p>
            <a:endParaRPr lang="mn-MN" sz="3600" b="1" kern="100" cap="all" dirty="0">
              <a:solidFill>
                <a:srgbClr val="FFFF00"/>
              </a:solidFill>
              <a:latin typeface="Arial" panose="020B0604020202020204" pitchFamily="34" charset="0"/>
              <a:cs typeface="Arial" panose="020B0604020202020204" pitchFamily="34" charset="0"/>
            </a:endParaRPr>
          </a:p>
          <a:p>
            <a:endParaRPr lang="mn-MN" sz="3600" b="1" kern="100" cap="all" dirty="0">
              <a:solidFill>
                <a:srgbClr val="FFFF00"/>
              </a:solidFill>
              <a:latin typeface="Arial" panose="020B0604020202020204" pitchFamily="34" charset="0"/>
              <a:cs typeface="Arial" panose="020B0604020202020204" pitchFamily="34" charset="0"/>
            </a:endParaRPr>
          </a:p>
          <a:p>
            <a:endParaRPr lang="en-US" sz="3600" b="1" cap="all" dirty="0">
              <a:solidFill>
                <a:srgbClr val="FFD102"/>
              </a:solidFill>
              <a:latin typeface="Arial" panose="020B0604020202020204" pitchFamily="34" charset="0"/>
              <a:cs typeface="Arial" panose="020B0604020202020204" pitchFamily="34" charset="0"/>
            </a:endParaRPr>
          </a:p>
        </p:txBody>
      </p:sp>
      <p:sp>
        <p:nvSpPr>
          <p:cNvPr id="9" name="Subtitle 2">
            <a:extLst>
              <a:ext uri="{FF2B5EF4-FFF2-40B4-BE49-F238E27FC236}">
                <a16:creationId xmlns:a16="http://schemas.microsoft.com/office/drawing/2014/main" id="{79E8FFE6-E137-4A01-BA11-BF71FC33D5E8}"/>
              </a:ext>
            </a:extLst>
          </p:cNvPr>
          <p:cNvSpPr txBox="1">
            <a:spLocks/>
          </p:cNvSpPr>
          <p:nvPr/>
        </p:nvSpPr>
        <p:spPr>
          <a:xfrm>
            <a:off x="6095999" y="5036437"/>
            <a:ext cx="5491491" cy="591778"/>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en-US" sz="1600" dirty="0" err="1">
                <a:solidFill>
                  <a:schemeClr val="bg1"/>
                </a:solidFill>
                <a:latin typeface="Arial" panose="020B0604020202020204" pitchFamily="34" charset="0"/>
                <a:cs typeface="Arial" panose="020B0604020202020204" pitchFamily="34" charset="0"/>
              </a:rPr>
              <a:t>Tsogt</a:t>
            </a:r>
            <a:r>
              <a:rPr lang="en-US" sz="1600" dirty="0">
                <a:solidFill>
                  <a:schemeClr val="bg1"/>
                </a:solidFill>
                <a:latin typeface="Arial" panose="020B0604020202020204" pitchFamily="34" charset="0"/>
                <a:cs typeface="Arial" panose="020B0604020202020204" pitchFamily="34" charset="0"/>
              </a:rPr>
              <a:t> </a:t>
            </a:r>
            <a:r>
              <a:rPr lang="en-US" sz="1600" dirty="0" err="1">
                <a:solidFill>
                  <a:schemeClr val="bg1"/>
                </a:solidFill>
                <a:latin typeface="Arial" panose="020B0604020202020204" pitchFamily="34" charset="0"/>
                <a:cs typeface="Arial" panose="020B0604020202020204" pitchFamily="34" charset="0"/>
              </a:rPr>
              <a:t>Tsend</a:t>
            </a:r>
            <a:r>
              <a:rPr lang="en-US" sz="1600" dirty="0">
                <a:solidFill>
                  <a:schemeClr val="bg1"/>
                </a:solidFill>
                <a:latin typeface="Arial" panose="020B0604020202020204" pitchFamily="34" charset="0"/>
                <a:cs typeface="Arial" panose="020B0604020202020204" pitchFamily="34" charset="0"/>
              </a:rPr>
              <a:t>,</a:t>
            </a:r>
            <a:r>
              <a:rPr lang="mn-MN" sz="1600" dirty="0">
                <a:solidFill>
                  <a:schemeClr val="bg1"/>
                </a:solidFill>
                <a:latin typeface="Arial" panose="020B0604020202020204" pitchFamily="34" charset="0"/>
                <a:cs typeface="Arial" panose="020B0604020202020204" pitchFamily="34" charset="0"/>
              </a:rPr>
              <a:t> </a:t>
            </a:r>
            <a:r>
              <a:rPr lang="en-US" sz="1600" dirty="0">
                <a:solidFill>
                  <a:schemeClr val="bg1"/>
                </a:solidFill>
                <a:latin typeface="Arial" panose="020B0604020202020204" pitchFamily="34" charset="0"/>
                <a:cs typeface="Arial" panose="020B0604020202020204" pitchFamily="34" charset="0"/>
              </a:rPr>
              <a:t>Justice of the Chamber for Administrative Cases, Supreme Court of Mongolia (LL.D)</a:t>
            </a:r>
          </a:p>
          <a:p>
            <a:pPr marL="0" indent="0" algn="r">
              <a:buNone/>
            </a:pPr>
            <a:r>
              <a:rPr lang="en-US" sz="1600" dirty="0" err="1">
                <a:solidFill>
                  <a:schemeClr val="bg1"/>
                </a:solidFill>
                <a:latin typeface="Arial" panose="020B0604020202020204" pitchFamily="34" charset="0"/>
                <a:cs typeface="Arial" panose="020B0604020202020204" pitchFamily="34" charset="0"/>
              </a:rPr>
              <a:t>Bodibileg</a:t>
            </a:r>
            <a:r>
              <a:rPr lang="mn-MN" sz="1600" dirty="0">
                <a:solidFill>
                  <a:schemeClr val="bg1"/>
                </a:solidFill>
                <a:latin typeface="Arial" panose="020B0604020202020204" pitchFamily="34" charset="0"/>
                <a:cs typeface="Arial" panose="020B0604020202020204" pitchFamily="34" charset="0"/>
              </a:rPr>
              <a:t> </a:t>
            </a:r>
            <a:r>
              <a:rPr lang="en-US" sz="1600" dirty="0" err="1">
                <a:solidFill>
                  <a:schemeClr val="bg1"/>
                </a:solidFill>
                <a:latin typeface="Arial" panose="020B0604020202020204" pitchFamily="34" charset="0"/>
                <a:cs typeface="Arial" panose="020B0604020202020204" pitchFamily="34" charset="0"/>
              </a:rPr>
              <a:t>Amarbayar</a:t>
            </a:r>
            <a:r>
              <a:rPr lang="en-US" sz="1600" dirty="0">
                <a:solidFill>
                  <a:schemeClr val="bg1"/>
                </a:solidFill>
                <a:latin typeface="Arial" panose="020B0604020202020204" pitchFamily="34" charset="0"/>
                <a:cs typeface="Arial" panose="020B0604020202020204" pitchFamily="34" charset="0"/>
              </a:rPr>
              <a:t>, Judicial Clerk (LL.M) </a:t>
            </a:r>
          </a:p>
        </p:txBody>
      </p:sp>
      <p:sp>
        <p:nvSpPr>
          <p:cNvPr id="3" name="Subtitle 2">
            <a:extLst>
              <a:ext uri="{FF2B5EF4-FFF2-40B4-BE49-F238E27FC236}">
                <a16:creationId xmlns:a16="http://schemas.microsoft.com/office/drawing/2014/main" id="{4236DA7A-01E9-615A-5FBD-090A448E2F43}"/>
              </a:ext>
            </a:extLst>
          </p:cNvPr>
          <p:cNvSpPr txBox="1">
            <a:spLocks/>
          </p:cNvSpPr>
          <p:nvPr/>
        </p:nvSpPr>
        <p:spPr>
          <a:xfrm>
            <a:off x="4920712" y="6268897"/>
            <a:ext cx="2042891" cy="40202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mn-MN" sz="1500" dirty="0">
                <a:solidFill>
                  <a:schemeClr val="bg1"/>
                </a:solidFill>
                <a:latin typeface="Arial" panose="020B0604020202020204" pitchFamily="34" charset="0"/>
                <a:cs typeface="Arial" panose="020B0604020202020204" pitchFamily="34" charset="0"/>
              </a:rPr>
              <a:t>       </a:t>
            </a:r>
            <a:r>
              <a:rPr lang="mn-MN" sz="1667" dirty="0">
                <a:solidFill>
                  <a:schemeClr val="bg1"/>
                </a:solidFill>
                <a:latin typeface="Arial" panose="020B0604020202020204" pitchFamily="34" charset="0"/>
                <a:cs typeface="Arial" panose="020B0604020202020204" pitchFamily="34" charset="0"/>
              </a:rPr>
              <a:t>2025.06.1</a:t>
            </a:r>
            <a:r>
              <a:rPr lang="en-US" sz="1667" dirty="0">
                <a:solidFill>
                  <a:schemeClr val="bg1"/>
                </a:solidFill>
                <a:latin typeface="Arial" panose="020B0604020202020204" pitchFamily="34" charset="0"/>
                <a:cs typeface="Arial" panose="020B0604020202020204" pitchFamily="34" charset="0"/>
              </a:rPr>
              <a:t>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481264" y="1316088"/>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2060"/>
                </a:solidFill>
                <a:latin typeface="Arial" panose="020B0604020202020204" pitchFamily="34" charset="0"/>
                <a:cs typeface="Arial" panose="020B0604020202020204" pitchFamily="34" charset="0"/>
              </a:rPr>
              <a:t>Challenges of case study (5)</a:t>
            </a:r>
          </a:p>
        </p:txBody>
      </p:sp>
      <p:sp>
        <p:nvSpPr>
          <p:cNvPr id="10" name="TextBox 9">
            <a:extLst>
              <a:ext uri="{FF2B5EF4-FFF2-40B4-BE49-F238E27FC236}">
                <a16:creationId xmlns:a16="http://schemas.microsoft.com/office/drawing/2014/main" id="{5F9BA9B7-A690-4FA3-8446-9F72B9A8E8E2}"/>
              </a:ext>
            </a:extLst>
          </p:cNvPr>
          <p:cNvSpPr txBox="1"/>
          <p:nvPr/>
        </p:nvSpPr>
        <p:spPr>
          <a:xfrm>
            <a:off x="902606" y="2444114"/>
            <a:ext cx="10814265" cy="3662541"/>
          </a:xfrm>
          <a:prstGeom prst="rect">
            <a:avLst/>
          </a:prstGeom>
          <a:noFill/>
        </p:spPr>
        <p:txBody>
          <a:bodyPr wrap="square" rtlCol="0">
            <a:spAutoFit/>
          </a:bodyPr>
          <a:lstStyle/>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Parties have the right to equality before the law. </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Therefore, the final appeal has to follow certain content and a framework indicating the grounds of selection criteria. </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It seems that several jurisdictions adopted the rule on content of final appeal such as legal issues and table of authorities. </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It is hard to conclude that we escaped from the previous practice of final appeal to each decision. </a:t>
            </a:r>
          </a:p>
          <a:p>
            <a:pPr marL="342900" indent="-342900" algn="just">
              <a:spcAft>
                <a:spcPts val="1200"/>
              </a:spcAft>
              <a:buFont typeface="Wingdings" panose="05000000000000000000" pitchFamily="2" charset="2"/>
              <a:buChar char="q"/>
            </a:pPr>
            <a:endParaRPr lang="en-US"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8300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481264" y="1436357"/>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b="1" dirty="0">
                <a:solidFill>
                  <a:srgbClr val="002060"/>
                </a:solidFill>
                <a:latin typeface="Arial" panose="020B0604020202020204" pitchFamily="34" charset="0"/>
                <a:cs typeface="Arial" panose="020B0604020202020204" pitchFamily="34" charset="0"/>
              </a:rPr>
              <a:t>Conclusion</a:t>
            </a:r>
          </a:p>
        </p:txBody>
      </p:sp>
      <p:sp>
        <p:nvSpPr>
          <p:cNvPr id="10" name="TextBox 9">
            <a:extLst>
              <a:ext uri="{FF2B5EF4-FFF2-40B4-BE49-F238E27FC236}">
                <a16:creationId xmlns:a16="http://schemas.microsoft.com/office/drawing/2014/main" id="{5F9BA9B7-A690-4FA3-8446-9F72B9A8E8E2}"/>
              </a:ext>
            </a:extLst>
          </p:cNvPr>
          <p:cNvSpPr txBox="1"/>
          <p:nvPr/>
        </p:nvSpPr>
        <p:spPr>
          <a:xfrm>
            <a:off x="893640" y="2582198"/>
            <a:ext cx="10670830" cy="2400657"/>
          </a:xfrm>
          <a:prstGeom prst="rect">
            <a:avLst/>
          </a:prstGeom>
          <a:noFill/>
        </p:spPr>
        <p:txBody>
          <a:bodyPr wrap="square" rtlCol="0">
            <a:spAutoFit/>
          </a:bodyPr>
          <a:lstStyle/>
          <a:p>
            <a:pPr algn="just">
              <a:spcAft>
                <a:spcPts val="1200"/>
              </a:spcAft>
            </a:pPr>
            <a:r>
              <a:rPr lang="en-US" sz="2800" dirty="0">
                <a:solidFill>
                  <a:srgbClr val="002060"/>
                </a:solidFill>
                <a:latin typeface="Arial" panose="020B0604020202020204" pitchFamily="34" charset="0"/>
                <a:cs typeface="Arial" panose="020B0604020202020204" pitchFamily="34" charset="0"/>
              </a:rPr>
              <a:t>O. W. Holmes, former justice of the US Supreme Court stated that “The prophecies of what the courts will do in fact, and nothing more pretentious, are what I mean by the law” and case study is the key to it. </a:t>
            </a:r>
          </a:p>
          <a:p>
            <a:pPr marL="342900" indent="-342900" algn="just">
              <a:spcAft>
                <a:spcPts val="1200"/>
              </a:spcAft>
              <a:buFont typeface="Wingdings" panose="05000000000000000000" pitchFamily="2" charset="2"/>
              <a:buChar char="q"/>
            </a:pPr>
            <a:endParaRPr lang="en-US" sz="28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7209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4A1B9B-7A74-C09E-7006-FD8D69968410}"/>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B8CF25B9-3C8E-A5D0-B3CF-6D91F1D5B7FF}"/>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9C437765-85D4-DD83-A37F-ECA19BAB13DA}"/>
              </a:ext>
            </a:extLst>
          </p:cNvPr>
          <p:cNvSpPr/>
          <p:nvPr/>
        </p:nvSpPr>
        <p:spPr>
          <a:xfrm>
            <a:off x="0" y="0"/>
            <a:ext cx="12192000" cy="6859290"/>
          </a:xfrm>
          <a:prstGeom prst="rect">
            <a:avLst/>
          </a:prstGeom>
          <a:solidFill>
            <a:srgbClr val="FEF5E7"/>
          </a:solidFill>
          <a:ln/>
        </p:spPr>
      </p:sp>
      <p:sp>
        <p:nvSpPr>
          <p:cNvPr id="7" name="Text 4">
            <a:extLst>
              <a:ext uri="{FF2B5EF4-FFF2-40B4-BE49-F238E27FC236}">
                <a16:creationId xmlns:a16="http://schemas.microsoft.com/office/drawing/2014/main" id="{662EAEF8-CCD0-A913-084B-A00A233B9A97}"/>
              </a:ext>
            </a:extLst>
          </p:cNvPr>
          <p:cNvSpPr/>
          <p:nvPr/>
        </p:nvSpPr>
        <p:spPr>
          <a:xfrm>
            <a:off x="980977" y="2471972"/>
            <a:ext cx="82748" cy="227112"/>
          </a:xfrm>
          <a:prstGeom prst="rect">
            <a:avLst/>
          </a:prstGeom>
          <a:noFill/>
          <a:ln/>
        </p:spPr>
        <p:txBody>
          <a:bodyPr wrap="none" lIns="0" tIns="0" rIns="0" bIns="0" rtlCol="0" anchor="t"/>
          <a:lstStyle/>
          <a:p>
            <a:pPr algn="just">
              <a:lnSpc>
                <a:spcPts val="1750"/>
              </a:lnSpc>
            </a:pPr>
            <a:endParaRPr lang="en-US" sz="1750" dirty="0">
              <a:latin typeface="Algerian" panose="04020705040A02060702" pitchFamily="82" charset="0"/>
            </a:endParaRPr>
          </a:p>
        </p:txBody>
      </p:sp>
      <p:sp>
        <p:nvSpPr>
          <p:cNvPr id="15" name="Text 12">
            <a:extLst>
              <a:ext uri="{FF2B5EF4-FFF2-40B4-BE49-F238E27FC236}">
                <a16:creationId xmlns:a16="http://schemas.microsoft.com/office/drawing/2014/main" id="{F1F93B32-FA01-5D56-30E7-BE427CCFE4DE}"/>
              </a:ext>
            </a:extLst>
          </p:cNvPr>
          <p:cNvSpPr/>
          <p:nvPr/>
        </p:nvSpPr>
        <p:spPr>
          <a:xfrm>
            <a:off x="2077641" y="4067349"/>
            <a:ext cx="126504" cy="227112"/>
          </a:xfrm>
          <a:prstGeom prst="rect">
            <a:avLst/>
          </a:prstGeom>
          <a:noFill/>
          <a:ln/>
        </p:spPr>
        <p:txBody>
          <a:bodyPr wrap="none" lIns="0" tIns="0" rIns="0" bIns="0" rtlCol="0" anchor="t"/>
          <a:lstStyle/>
          <a:p>
            <a:pPr algn="just">
              <a:lnSpc>
                <a:spcPts val="1750"/>
              </a:lnSpc>
            </a:pPr>
            <a:endParaRPr lang="en-US" sz="1750" dirty="0">
              <a:latin typeface="Algerian" panose="04020705040A02060702" pitchFamily="82" charset="0"/>
            </a:endParaRPr>
          </a:p>
        </p:txBody>
      </p:sp>
      <p:sp>
        <p:nvSpPr>
          <p:cNvPr id="19" name="Text 16">
            <a:extLst>
              <a:ext uri="{FF2B5EF4-FFF2-40B4-BE49-F238E27FC236}">
                <a16:creationId xmlns:a16="http://schemas.microsoft.com/office/drawing/2014/main" id="{F1A9DA41-095E-1CD4-6555-8FD6525E615A}"/>
              </a:ext>
            </a:extLst>
          </p:cNvPr>
          <p:cNvSpPr/>
          <p:nvPr/>
        </p:nvSpPr>
        <p:spPr>
          <a:xfrm>
            <a:off x="7590731" y="4067349"/>
            <a:ext cx="123131" cy="227112"/>
          </a:xfrm>
          <a:prstGeom prst="rect">
            <a:avLst/>
          </a:prstGeom>
          <a:noFill/>
          <a:ln/>
        </p:spPr>
        <p:txBody>
          <a:bodyPr wrap="none" lIns="0" tIns="0" rIns="0" bIns="0" rtlCol="0" anchor="t"/>
          <a:lstStyle/>
          <a:p>
            <a:pPr algn="just">
              <a:lnSpc>
                <a:spcPts val="1750"/>
              </a:lnSpc>
            </a:pPr>
            <a:endParaRPr lang="en-US" sz="1750" dirty="0">
              <a:latin typeface="Algerian" panose="04020705040A02060702" pitchFamily="82" charset="0"/>
            </a:endParaRPr>
          </a:p>
        </p:txBody>
      </p:sp>
      <p:pic>
        <p:nvPicPr>
          <p:cNvPr id="22" name="Picture 21">
            <a:extLst>
              <a:ext uri="{FF2B5EF4-FFF2-40B4-BE49-F238E27FC236}">
                <a16:creationId xmlns:a16="http://schemas.microsoft.com/office/drawing/2014/main" id="{F7AEEB2E-A99A-A492-73A2-1041D90B6D0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85795"/>
          <a:stretch/>
        </p:blipFill>
        <p:spPr>
          <a:xfrm>
            <a:off x="-1" y="-1"/>
            <a:ext cx="12192000" cy="974196"/>
          </a:xfrm>
          <a:prstGeom prst="rect">
            <a:avLst/>
          </a:prstGeom>
        </p:spPr>
      </p:pic>
      <p:sp>
        <p:nvSpPr>
          <p:cNvPr id="24" name="TextBox 23">
            <a:extLst>
              <a:ext uri="{FF2B5EF4-FFF2-40B4-BE49-F238E27FC236}">
                <a16:creationId xmlns:a16="http://schemas.microsoft.com/office/drawing/2014/main" id="{D264BB31-7C9E-3A48-5478-594AC7A5A16F}"/>
              </a:ext>
            </a:extLst>
          </p:cNvPr>
          <p:cNvSpPr txBox="1"/>
          <p:nvPr/>
        </p:nvSpPr>
        <p:spPr>
          <a:xfrm>
            <a:off x="557980" y="3071172"/>
            <a:ext cx="11076037" cy="646331"/>
          </a:xfrm>
          <a:prstGeom prst="rect">
            <a:avLst/>
          </a:prstGeom>
          <a:noFill/>
        </p:spPr>
        <p:txBody>
          <a:bodyPr wrap="square" rtlCol="0">
            <a:spAutoFit/>
          </a:bodyPr>
          <a:lstStyle/>
          <a:p>
            <a:pPr algn="ctr"/>
            <a:r>
              <a:rPr lang="en-US" sz="3600" b="1" kern="100" dirty="0">
                <a:solidFill>
                  <a:srgbClr val="002060"/>
                </a:solidFill>
                <a:latin typeface="Arial" panose="020B0604020202020204" pitchFamily="34" charset="0"/>
                <a:ea typeface="Calibri" panose="020F0502020204030204" pitchFamily="34" charset="0"/>
                <a:cs typeface="Arial" panose="020B0604020202020204" pitchFamily="34" charset="0"/>
              </a:rPr>
              <a:t>THANK YOU FOR YOUR ATTENTION</a:t>
            </a:r>
            <a:endParaRPr lang="mn-MN" sz="36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442046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554396" y="1349928"/>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2060"/>
                </a:solidFill>
                <a:latin typeface="Arial" panose="020B0604020202020204" pitchFamily="34" charset="0"/>
                <a:cs typeface="Arial" panose="020B0604020202020204" pitchFamily="34" charset="0"/>
              </a:rPr>
              <a:t>Role of case study </a:t>
            </a:r>
          </a:p>
        </p:txBody>
      </p:sp>
      <p:sp>
        <p:nvSpPr>
          <p:cNvPr id="10" name="TextBox 9">
            <a:extLst>
              <a:ext uri="{FF2B5EF4-FFF2-40B4-BE49-F238E27FC236}">
                <a16:creationId xmlns:a16="http://schemas.microsoft.com/office/drawing/2014/main" id="{5F9BA9B7-A690-4FA3-8446-9F72B9A8E8E2}"/>
              </a:ext>
            </a:extLst>
          </p:cNvPr>
          <p:cNvSpPr txBox="1"/>
          <p:nvPr/>
        </p:nvSpPr>
        <p:spPr>
          <a:xfrm>
            <a:off x="554396" y="2175174"/>
            <a:ext cx="11083207" cy="3724096"/>
          </a:xfrm>
          <a:prstGeom prst="rect">
            <a:avLst/>
          </a:prstGeom>
          <a:noFill/>
        </p:spPr>
        <p:txBody>
          <a:bodyPr wrap="square" rtlCol="0">
            <a:spAutoFit/>
          </a:bodyPr>
          <a:lstStyle/>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2021 reform of Law on Courts assigned Supreme Court of Mongolia the authority and function of maintaining uniform application of law.</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Accordingly, it established selection criteria for final appeal including discrepancy of law application among courts, divergence from the case law or abstract interpretation of the Supreme Court or a case of utmost importance in terms of new legal concept or law application.</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It is apparent from the content of the above criteria that case study is an indispensable element of determining whether law is applied in a uniform or consistent manner in individual cases.</a:t>
            </a:r>
          </a:p>
        </p:txBody>
      </p:sp>
    </p:spTree>
    <p:extLst>
      <p:ext uri="{BB962C8B-B14F-4D97-AF65-F5344CB8AC3E}">
        <p14:creationId xmlns:p14="http://schemas.microsoft.com/office/powerpoint/2010/main" val="3222099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604916" y="1676838"/>
            <a:ext cx="9374229"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2060"/>
                </a:solidFill>
                <a:latin typeface="Arial" panose="020B0604020202020204" pitchFamily="34" charset="0"/>
                <a:cs typeface="Arial" panose="020B0604020202020204" pitchFamily="34" charset="0"/>
              </a:rPr>
              <a:t>Framework of case study</a:t>
            </a:r>
          </a:p>
        </p:txBody>
      </p:sp>
      <p:sp>
        <p:nvSpPr>
          <p:cNvPr id="10" name="TextBox 9">
            <a:extLst>
              <a:ext uri="{FF2B5EF4-FFF2-40B4-BE49-F238E27FC236}">
                <a16:creationId xmlns:a16="http://schemas.microsoft.com/office/drawing/2014/main" id="{5F9BA9B7-A690-4FA3-8446-9F72B9A8E8E2}"/>
              </a:ext>
            </a:extLst>
          </p:cNvPr>
          <p:cNvSpPr txBox="1"/>
          <p:nvPr/>
        </p:nvSpPr>
        <p:spPr>
          <a:xfrm>
            <a:off x="916540" y="2496031"/>
            <a:ext cx="10358919" cy="3139321"/>
          </a:xfrm>
          <a:prstGeom prst="rect">
            <a:avLst/>
          </a:prstGeom>
          <a:noFill/>
        </p:spPr>
        <p:txBody>
          <a:bodyPr wrap="square" rtlCol="0">
            <a:spAutoFit/>
          </a:bodyPr>
          <a:lstStyle/>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Case study is the study of legal issues in which actual facts test the limits of norm. </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It is result of the converging point between abstract norm and definite facts. </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It should be emphasized that paradigm shift is underway as abstract approach is losing its traction.</a:t>
            </a:r>
          </a:p>
          <a:p>
            <a:pPr marL="342900" indent="-342900" algn="just">
              <a:spcAft>
                <a:spcPts val="1200"/>
              </a:spcAft>
              <a:buFont typeface="Wingdings" panose="05000000000000000000" pitchFamily="2" charset="2"/>
              <a:buChar char="q"/>
            </a:pPr>
            <a:endParaRPr lang="en-US"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2252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303150" y="1529446"/>
            <a:ext cx="115857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3200" b="1" dirty="0">
                <a:solidFill>
                  <a:srgbClr val="002060"/>
                </a:solidFill>
                <a:latin typeface="Arial" panose="020B0604020202020204" pitchFamily="34" charset="0"/>
                <a:cs typeface="Arial" panose="020B0604020202020204" pitchFamily="34" charset="0"/>
              </a:rPr>
              <a:t>Application of case study at Supreme Court of Mongolia</a:t>
            </a:r>
          </a:p>
        </p:txBody>
      </p:sp>
      <p:sp>
        <p:nvSpPr>
          <p:cNvPr id="10" name="TextBox 9">
            <a:extLst>
              <a:ext uri="{FF2B5EF4-FFF2-40B4-BE49-F238E27FC236}">
                <a16:creationId xmlns:a16="http://schemas.microsoft.com/office/drawing/2014/main" id="{5F9BA9B7-A690-4FA3-8446-9F72B9A8E8E2}"/>
              </a:ext>
            </a:extLst>
          </p:cNvPr>
          <p:cNvSpPr txBox="1"/>
          <p:nvPr/>
        </p:nvSpPr>
        <p:spPr>
          <a:xfrm>
            <a:off x="594952" y="2386613"/>
            <a:ext cx="10877018" cy="3600986"/>
          </a:xfrm>
          <a:prstGeom prst="rect">
            <a:avLst/>
          </a:prstGeom>
          <a:noFill/>
        </p:spPr>
        <p:txBody>
          <a:bodyPr wrap="square" rtlCol="0">
            <a:spAutoFit/>
          </a:bodyPr>
          <a:lstStyle/>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The process of hearing a case is regulated by several internal documents, all of which posit legal research or case study as precondition of decision-making.  </a:t>
            </a:r>
          </a:p>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Specifically, case studies of previous Supreme Court judgments have to be completed prior to hearing each case along with the bench memo, a document clarifying legal issues and an overview of the case. </a:t>
            </a:r>
          </a:p>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In some cases involving new legal concepts, a study of foreign law or recent trends helps the bench to grasp the depth of the issue at the hand. </a:t>
            </a:r>
          </a:p>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In terms of database and research, judgment databases such as shuukh.mn, legaldata.mn and case management systems offer published judgments. </a:t>
            </a:r>
          </a:p>
        </p:txBody>
      </p:sp>
    </p:spTree>
    <p:extLst>
      <p:ext uri="{BB962C8B-B14F-4D97-AF65-F5344CB8AC3E}">
        <p14:creationId xmlns:p14="http://schemas.microsoft.com/office/powerpoint/2010/main" val="1585493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481264" y="1316088"/>
            <a:ext cx="5243963"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2060"/>
                </a:solidFill>
                <a:latin typeface="Arial" panose="020B0604020202020204" pitchFamily="34" charset="0"/>
                <a:cs typeface="Arial" panose="020B0604020202020204" pitchFamily="34" charset="0"/>
              </a:rPr>
              <a:t>Example of case study</a:t>
            </a:r>
          </a:p>
        </p:txBody>
      </p:sp>
      <p:sp>
        <p:nvSpPr>
          <p:cNvPr id="10" name="TextBox 9">
            <a:extLst>
              <a:ext uri="{FF2B5EF4-FFF2-40B4-BE49-F238E27FC236}">
                <a16:creationId xmlns:a16="http://schemas.microsoft.com/office/drawing/2014/main" id="{5F9BA9B7-A690-4FA3-8446-9F72B9A8E8E2}"/>
              </a:ext>
            </a:extLst>
          </p:cNvPr>
          <p:cNvSpPr txBox="1"/>
          <p:nvPr/>
        </p:nvSpPr>
        <p:spPr>
          <a:xfrm>
            <a:off x="554396" y="2130350"/>
            <a:ext cx="11083207" cy="4124206"/>
          </a:xfrm>
          <a:prstGeom prst="rect">
            <a:avLst/>
          </a:prstGeom>
          <a:noFill/>
        </p:spPr>
        <p:txBody>
          <a:bodyPr wrap="square" rtlCol="0">
            <a:spAutoFit/>
          </a:bodyPr>
          <a:lstStyle/>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There are several cases of the Supreme Court in which imposing tax on the basis of an article set aside by Constitutional court should be considered legal. For instance, the tax inspector imposed mineral royalty on non-license holders, that is, applied tax law retrospectively (minerals were exported and sold in 2018 even though non-license holder tax was introduced in Nov 2019).</a:t>
            </a:r>
          </a:p>
          <a:p>
            <a:pPr marL="342900" indent="-342900" algn="just">
              <a:spcAft>
                <a:spcPts val="1200"/>
              </a:spcAft>
              <a:buFont typeface="Wingdings" panose="05000000000000000000" pitchFamily="2" charset="2"/>
              <a:buChar char="q"/>
            </a:pPr>
            <a:r>
              <a:rPr lang="en-US" sz="2200" i="1" dirty="0" err="1">
                <a:solidFill>
                  <a:srgbClr val="002060"/>
                </a:solidFill>
                <a:latin typeface="Arial" panose="020B0604020202020204" pitchFamily="34" charset="0"/>
                <a:cs typeface="Arial" panose="020B0604020202020204" pitchFamily="34" charset="0"/>
              </a:rPr>
              <a:t>Gegeen</a:t>
            </a:r>
            <a:r>
              <a:rPr lang="en-US" sz="2200" i="1" dirty="0">
                <a:solidFill>
                  <a:srgbClr val="002060"/>
                </a:solidFill>
                <a:latin typeface="Arial" panose="020B0604020202020204" pitchFamily="34" charset="0"/>
                <a:cs typeface="Arial" panose="020B0604020202020204" pitchFamily="34" charset="0"/>
              </a:rPr>
              <a:t> </a:t>
            </a:r>
            <a:r>
              <a:rPr lang="en-US" sz="2200" i="1" dirty="0" err="1">
                <a:solidFill>
                  <a:srgbClr val="002060"/>
                </a:solidFill>
                <a:latin typeface="Arial" panose="020B0604020202020204" pitchFamily="34" charset="0"/>
                <a:cs typeface="Arial" panose="020B0604020202020204" pitchFamily="34" charset="0"/>
              </a:rPr>
              <a:t>Khelkhee</a:t>
            </a:r>
            <a:r>
              <a:rPr lang="en-US" sz="2200" i="1" dirty="0">
                <a:solidFill>
                  <a:srgbClr val="002060"/>
                </a:solidFill>
                <a:latin typeface="Arial" panose="020B0604020202020204" pitchFamily="34" charset="0"/>
                <a:cs typeface="Arial" panose="020B0604020202020204" pitchFamily="34" charset="0"/>
              </a:rPr>
              <a:t> v. Tax Admin.</a:t>
            </a:r>
            <a:r>
              <a:rPr lang="en-US" sz="2200" dirty="0">
                <a:solidFill>
                  <a:srgbClr val="002060"/>
                </a:solidFill>
                <a:latin typeface="Arial" panose="020B0604020202020204" pitchFamily="34" charset="0"/>
                <a:cs typeface="Arial" panose="020B0604020202020204" pitchFamily="34" charset="0"/>
              </a:rPr>
              <a:t>, Supreme Court (Administrative Case Chamber) 2024.11.29 No.131 and </a:t>
            </a:r>
            <a:r>
              <a:rPr lang="en-US" sz="2200" i="1" dirty="0" err="1">
                <a:solidFill>
                  <a:srgbClr val="002060"/>
                </a:solidFill>
                <a:latin typeface="Arial" panose="020B0604020202020204" pitchFamily="34" charset="0"/>
                <a:cs typeface="Arial" panose="020B0604020202020204" pitchFamily="34" charset="0"/>
              </a:rPr>
              <a:t>Arvinkhuder</a:t>
            </a:r>
            <a:r>
              <a:rPr lang="en-US" sz="2200" i="1" dirty="0">
                <a:solidFill>
                  <a:srgbClr val="002060"/>
                </a:solidFill>
                <a:latin typeface="Arial" panose="020B0604020202020204" pitchFamily="34" charset="0"/>
                <a:cs typeface="Arial" panose="020B0604020202020204" pitchFamily="34" charset="0"/>
              </a:rPr>
              <a:t> v. Tax Admin., </a:t>
            </a:r>
            <a:r>
              <a:rPr lang="en-US" sz="2200" dirty="0">
                <a:solidFill>
                  <a:srgbClr val="002060"/>
                </a:solidFill>
                <a:latin typeface="Arial" panose="020B0604020202020204" pitchFamily="34" charset="0"/>
                <a:cs typeface="Arial" panose="020B0604020202020204" pitchFamily="34" charset="0"/>
              </a:rPr>
              <a:t>Supreme Court (Administrative Case Chamber) 2024.11.29 No. 132 both found the imposition of tax on non-license holders to be void and a violation rule of law. </a:t>
            </a:r>
            <a:endParaRPr lang="en-US" sz="2200" i="1" dirty="0">
              <a:solidFill>
                <a:srgbClr val="002060"/>
              </a:solidFill>
              <a:latin typeface="Arial" panose="020B0604020202020204" pitchFamily="34" charset="0"/>
              <a:cs typeface="Arial" panose="020B0604020202020204" pitchFamily="34" charset="0"/>
            </a:endParaRPr>
          </a:p>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Later case of </a:t>
            </a:r>
            <a:r>
              <a:rPr lang="en-US" sz="2200" i="1" dirty="0">
                <a:solidFill>
                  <a:srgbClr val="002060"/>
                </a:solidFill>
                <a:latin typeface="Arial" panose="020B0604020202020204" pitchFamily="34" charset="0"/>
                <a:cs typeface="Arial" panose="020B0604020202020204" pitchFamily="34" charset="0"/>
              </a:rPr>
              <a:t>HNSJ v. Tax Admin</a:t>
            </a:r>
            <a:r>
              <a:rPr lang="en-US" sz="2200" dirty="0">
                <a:solidFill>
                  <a:srgbClr val="002060"/>
                </a:solidFill>
                <a:latin typeface="Arial" panose="020B0604020202020204" pitchFamily="34" charset="0"/>
                <a:cs typeface="Arial" panose="020B0604020202020204" pitchFamily="34" charset="0"/>
              </a:rPr>
              <a:t>., Supreme Court (Administrative Case Chamber) 2025.03.10 No. 25 followed the ruling of the above cases.</a:t>
            </a:r>
          </a:p>
        </p:txBody>
      </p:sp>
    </p:spTree>
    <p:extLst>
      <p:ext uri="{BB962C8B-B14F-4D97-AF65-F5344CB8AC3E}">
        <p14:creationId xmlns:p14="http://schemas.microsoft.com/office/powerpoint/2010/main" val="3272691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398396" y="1335900"/>
            <a:ext cx="6624528"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2060"/>
                </a:solidFill>
                <a:latin typeface="Arial" panose="020B0604020202020204" pitchFamily="34" charset="0"/>
                <a:cs typeface="Arial" panose="020B0604020202020204" pitchFamily="34" charset="0"/>
              </a:rPr>
              <a:t>Challenges of case study (1)</a:t>
            </a:r>
          </a:p>
        </p:txBody>
      </p:sp>
      <p:sp>
        <p:nvSpPr>
          <p:cNvPr id="10" name="TextBox 9">
            <a:extLst>
              <a:ext uri="{FF2B5EF4-FFF2-40B4-BE49-F238E27FC236}">
                <a16:creationId xmlns:a16="http://schemas.microsoft.com/office/drawing/2014/main" id="{5F9BA9B7-A690-4FA3-8446-9F72B9A8E8E2}"/>
              </a:ext>
            </a:extLst>
          </p:cNvPr>
          <p:cNvSpPr txBox="1"/>
          <p:nvPr/>
        </p:nvSpPr>
        <p:spPr>
          <a:xfrm>
            <a:off x="720030" y="2237926"/>
            <a:ext cx="10885983" cy="4185761"/>
          </a:xfrm>
          <a:prstGeom prst="rect">
            <a:avLst/>
          </a:prstGeom>
          <a:noFill/>
        </p:spPr>
        <p:txBody>
          <a:bodyPr wrap="square" rtlCol="0">
            <a:spAutoFit/>
          </a:bodyPr>
          <a:lstStyle/>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Infrastructure for case study is yet to be established in Mongolia. </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Case databases such as shuukh.mn is designed for transparency not for case study. </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Though Legaldata.mn shows signs of improvement in terms of case study, there is room for better functionality. </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It seems that some major jurisdictions established case reporter for accessibility, consistency and predictability. </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It is possible to gain insight from case reporter. </a:t>
            </a:r>
          </a:p>
          <a:p>
            <a:pPr marL="342900" indent="-342900" algn="just">
              <a:spcAft>
                <a:spcPts val="1200"/>
              </a:spcAft>
              <a:buFont typeface="Wingdings" panose="05000000000000000000" pitchFamily="2" charset="2"/>
              <a:buChar char="q"/>
            </a:pPr>
            <a:endParaRPr lang="en-US"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4276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481264" y="1327704"/>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2060"/>
                </a:solidFill>
                <a:latin typeface="Arial" panose="020B0604020202020204" pitchFamily="34" charset="0"/>
                <a:cs typeface="Arial" panose="020B0604020202020204" pitchFamily="34" charset="0"/>
              </a:rPr>
              <a:t>Challenges of case study (2)</a:t>
            </a:r>
          </a:p>
        </p:txBody>
      </p:sp>
      <p:sp>
        <p:nvSpPr>
          <p:cNvPr id="10" name="TextBox 9">
            <a:extLst>
              <a:ext uri="{FF2B5EF4-FFF2-40B4-BE49-F238E27FC236}">
                <a16:creationId xmlns:a16="http://schemas.microsoft.com/office/drawing/2014/main" id="{5F9BA9B7-A690-4FA3-8446-9F72B9A8E8E2}"/>
              </a:ext>
            </a:extLst>
          </p:cNvPr>
          <p:cNvSpPr txBox="1"/>
          <p:nvPr/>
        </p:nvSpPr>
        <p:spPr>
          <a:xfrm>
            <a:off x="531985" y="2181395"/>
            <a:ext cx="11128030" cy="4431983"/>
          </a:xfrm>
          <a:prstGeom prst="rect">
            <a:avLst/>
          </a:prstGeom>
          <a:noFill/>
        </p:spPr>
        <p:txBody>
          <a:bodyPr wrap="square" rtlCol="0">
            <a:spAutoFit/>
          </a:bodyPr>
          <a:lstStyle/>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At the current stage, case study is deemed to be an internal procedure of the judiciary. </a:t>
            </a:r>
          </a:p>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Participants or parties of the case have no proper access or tools to case study even though parties are entitled to demand the court to apply the law in a uniform manner. </a:t>
            </a:r>
          </a:p>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There is a trend of promulgating regulation of uniform application of law which sets the groundwork among the judiciary, parties and legal scholarship.</a:t>
            </a:r>
          </a:p>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For instance, China has adopted “Measures for Efforts on the Uniform Application of Law ” and Vietnam adopted “Resolution on Selection, Publication and Application of Judicial Precedent”, both of which provides guidance on case study and case law committee. </a:t>
            </a:r>
          </a:p>
          <a:p>
            <a:pPr marL="342900" indent="-342900" algn="just">
              <a:spcAft>
                <a:spcPts val="1200"/>
              </a:spcAft>
              <a:buFont typeface="Wingdings" panose="05000000000000000000" pitchFamily="2" charset="2"/>
              <a:buChar char="q"/>
            </a:pPr>
            <a:endParaRPr lang="en-US" sz="2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5447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398396" y="1316088"/>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2060"/>
                </a:solidFill>
                <a:latin typeface="Arial" panose="020B0604020202020204" pitchFamily="34" charset="0"/>
                <a:cs typeface="Arial" panose="020B0604020202020204" pitchFamily="34" charset="0"/>
              </a:rPr>
              <a:t>Challenges of case study (3)</a:t>
            </a:r>
          </a:p>
        </p:txBody>
      </p:sp>
      <p:sp>
        <p:nvSpPr>
          <p:cNvPr id="10" name="TextBox 9">
            <a:extLst>
              <a:ext uri="{FF2B5EF4-FFF2-40B4-BE49-F238E27FC236}">
                <a16:creationId xmlns:a16="http://schemas.microsoft.com/office/drawing/2014/main" id="{5F9BA9B7-A690-4FA3-8446-9F72B9A8E8E2}"/>
              </a:ext>
            </a:extLst>
          </p:cNvPr>
          <p:cNvSpPr txBox="1"/>
          <p:nvPr/>
        </p:nvSpPr>
        <p:spPr>
          <a:xfrm>
            <a:off x="720030" y="2244881"/>
            <a:ext cx="10990706" cy="4093428"/>
          </a:xfrm>
          <a:prstGeom prst="rect">
            <a:avLst/>
          </a:prstGeom>
          <a:noFill/>
        </p:spPr>
        <p:txBody>
          <a:bodyPr wrap="square" rtlCol="0">
            <a:spAutoFit/>
          </a:bodyPr>
          <a:lstStyle/>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Human resources is the most challenging aspect of the development of case study in Mongolia.</a:t>
            </a:r>
          </a:p>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As legal education and research were not dedicated to case study, there is no space of where legal research the meet judiciary. </a:t>
            </a:r>
          </a:p>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2021 reform of Law on Court introduced the position of judicial research-clerk whose duty is perform research of cases. However, experience shows that the market of judicial research-clerk is narrow as most of the current judicial research-clerks are the ones who previously worked as court clerk.</a:t>
            </a:r>
          </a:p>
          <a:p>
            <a:pPr marL="342900" indent="-342900" algn="just">
              <a:spcAft>
                <a:spcPts val="1200"/>
              </a:spcAft>
              <a:buFont typeface="Wingdings" panose="05000000000000000000" pitchFamily="2" charset="2"/>
              <a:buChar char="q"/>
            </a:pPr>
            <a:r>
              <a:rPr lang="en-US" sz="2200" dirty="0">
                <a:solidFill>
                  <a:srgbClr val="002060"/>
                </a:solidFill>
                <a:latin typeface="Arial" panose="020B0604020202020204" pitchFamily="34" charset="0"/>
                <a:cs typeface="Arial" panose="020B0604020202020204" pitchFamily="34" charset="0"/>
              </a:rPr>
              <a:t>After all, it is the judge or person who carries or transforms the law application. </a:t>
            </a:r>
          </a:p>
          <a:p>
            <a:pPr marL="342900" indent="-342900" algn="just">
              <a:spcAft>
                <a:spcPts val="1200"/>
              </a:spcAft>
              <a:buFont typeface="Wingdings" panose="05000000000000000000" pitchFamily="2" charset="2"/>
              <a:buChar char="q"/>
            </a:pPr>
            <a:endParaRPr lang="en-US" sz="2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160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47FA28-CB4E-30D8-D9EA-3C80B8F8DF6E}"/>
            </a:ext>
          </a:extLst>
        </p:cNvPr>
        <p:cNvGrpSpPr/>
        <p:nvPr/>
      </p:nvGrpSpPr>
      <p:grpSpPr>
        <a:xfrm>
          <a:off x="0" y="0"/>
          <a:ext cx="0" cy="0"/>
          <a:chOff x="0" y="0"/>
          <a:chExt cx="0" cy="0"/>
        </a:xfrm>
      </p:grpSpPr>
      <p:sp>
        <p:nvSpPr>
          <p:cNvPr id="2" name="Shape 0">
            <a:extLst>
              <a:ext uri="{FF2B5EF4-FFF2-40B4-BE49-F238E27FC236}">
                <a16:creationId xmlns:a16="http://schemas.microsoft.com/office/drawing/2014/main" id="{41A04CA1-6231-28C8-71E9-C28C923496FD}"/>
              </a:ext>
            </a:extLst>
          </p:cNvPr>
          <p:cNvSpPr/>
          <p:nvPr/>
        </p:nvSpPr>
        <p:spPr>
          <a:xfrm>
            <a:off x="0" y="0"/>
            <a:ext cx="12192000" cy="6858000"/>
          </a:xfrm>
          <a:prstGeom prst="rect">
            <a:avLst/>
          </a:prstGeom>
          <a:solidFill>
            <a:srgbClr val="F2E4CF"/>
          </a:solidFill>
          <a:ln/>
        </p:spPr>
      </p:sp>
      <p:sp>
        <p:nvSpPr>
          <p:cNvPr id="3" name="Shape 1">
            <a:extLst>
              <a:ext uri="{FF2B5EF4-FFF2-40B4-BE49-F238E27FC236}">
                <a16:creationId xmlns:a16="http://schemas.microsoft.com/office/drawing/2014/main" id="{6BE8E886-C094-10C4-B88B-0E40284222F1}"/>
              </a:ext>
            </a:extLst>
          </p:cNvPr>
          <p:cNvSpPr/>
          <p:nvPr/>
        </p:nvSpPr>
        <p:spPr>
          <a:xfrm>
            <a:off x="0" y="0"/>
            <a:ext cx="12192000" cy="6858000"/>
          </a:xfrm>
          <a:prstGeom prst="rect">
            <a:avLst/>
          </a:prstGeom>
          <a:solidFill>
            <a:srgbClr val="FEF5E7"/>
          </a:solidFill>
          <a:ln/>
        </p:spPr>
        <p:txBody>
          <a:bodyPr/>
          <a:lstStyle/>
          <a:p>
            <a:endParaRPr lang="en-US" dirty="0">
              <a:solidFill>
                <a:srgbClr val="0070C0"/>
              </a:solidFill>
              <a:latin typeface="Arial" panose="020B0604020202020204" pitchFamily="34" charset="0"/>
              <a:cs typeface="Arial" panose="020B0604020202020204" pitchFamily="34" charset="0"/>
            </a:endParaRPr>
          </a:p>
        </p:txBody>
      </p:sp>
      <p:sp>
        <p:nvSpPr>
          <p:cNvPr id="8" name="Text 4">
            <a:extLst>
              <a:ext uri="{FF2B5EF4-FFF2-40B4-BE49-F238E27FC236}">
                <a16:creationId xmlns:a16="http://schemas.microsoft.com/office/drawing/2014/main" id="{1CD46682-7ABC-8ABE-5A0A-47A420BADEA7}"/>
              </a:ext>
            </a:extLst>
          </p:cNvPr>
          <p:cNvSpPr/>
          <p:nvPr/>
        </p:nvSpPr>
        <p:spPr>
          <a:xfrm>
            <a:off x="5292031" y="3566665"/>
            <a:ext cx="6179939" cy="1975247"/>
          </a:xfrm>
          <a:prstGeom prst="rect">
            <a:avLst/>
          </a:prstGeom>
          <a:noFill/>
          <a:ln/>
        </p:spPr>
        <p:txBody>
          <a:bodyPr wrap="square" lIns="0" tIns="0" rIns="0" bIns="0" rtlCol="0" anchor="t"/>
          <a:lstStyle/>
          <a:p>
            <a:pPr algn="just">
              <a:lnSpc>
                <a:spcPts val="2583"/>
              </a:lnSpc>
            </a:pPr>
            <a:endParaRPr lang="en-US" sz="1583" dirty="0">
              <a:solidFill>
                <a:srgbClr val="0070C0"/>
              </a:solidFill>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B3E230F2-A462-9633-A9A6-BD763F9C6F1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795"/>
          <a:stretch/>
        </p:blipFill>
        <p:spPr>
          <a:xfrm>
            <a:off x="0" y="-1"/>
            <a:ext cx="12192000" cy="974196"/>
          </a:xfrm>
          <a:prstGeom prst="rect">
            <a:avLst/>
          </a:prstGeom>
        </p:spPr>
      </p:pic>
      <p:sp>
        <p:nvSpPr>
          <p:cNvPr id="9" name="Title 1">
            <a:extLst>
              <a:ext uri="{FF2B5EF4-FFF2-40B4-BE49-F238E27FC236}">
                <a16:creationId xmlns:a16="http://schemas.microsoft.com/office/drawing/2014/main" id="{3BD6445A-55F2-494D-934C-006E2518B8DA}"/>
              </a:ext>
            </a:extLst>
          </p:cNvPr>
          <p:cNvSpPr txBox="1">
            <a:spLocks/>
          </p:cNvSpPr>
          <p:nvPr/>
        </p:nvSpPr>
        <p:spPr>
          <a:xfrm>
            <a:off x="481264" y="1316088"/>
            <a:ext cx="10515600" cy="60907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2060"/>
                </a:solidFill>
                <a:latin typeface="Arial" panose="020B0604020202020204" pitchFamily="34" charset="0"/>
                <a:cs typeface="Arial" panose="020B0604020202020204" pitchFamily="34" charset="0"/>
              </a:rPr>
              <a:t>Challenges of case study (4)</a:t>
            </a:r>
          </a:p>
        </p:txBody>
      </p:sp>
      <p:sp>
        <p:nvSpPr>
          <p:cNvPr id="10" name="TextBox 9">
            <a:extLst>
              <a:ext uri="{FF2B5EF4-FFF2-40B4-BE49-F238E27FC236}">
                <a16:creationId xmlns:a16="http://schemas.microsoft.com/office/drawing/2014/main" id="{5F9BA9B7-A690-4FA3-8446-9F72B9A8E8E2}"/>
              </a:ext>
            </a:extLst>
          </p:cNvPr>
          <p:cNvSpPr txBox="1"/>
          <p:nvPr/>
        </p:nvSpPr>
        <p:spPr>
          <a:xfrm>
            <a:off x="720030" y="2464274"/>
            <a:ext cx="10918988" cy="2769989"/>
          </a:xfrm>
          <a:prstGeom prst="rect">
            <a:avLst/>
          </a:prstGeom>
          <a:noFill/>
        </p:spPr>
        <p:txBody>
          <a:bodyPr wrap="square" rtlCol="0">
            <a:spAutoFit/>
          </a:bodyPr>
          <a:lstStyle/>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Methodology of case study is not discussed enough. </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At the Supreme Court, the language of “identical judgments” is thrown around. However, it is not clear what is meant by identical judgments.</a:t>
            </a:r>
          </a:p>
          <a:p>
            <a:pPr marL="342900" indent="-342900" algn="just">
              <a:spcAft>
                <a:spcPts val="1200"/>
              </a:spcAft>
              <a:buFont typeface="Wingdings" panose="05000000000000000000" pitchFamily="2" charset="2"/>
              <a:buChar char="q"/>
            </a:pPr>
            <a:r>
              <a:rPr lang="en-US" sz="2400" dirty="0">
                <a:solidFill>
                  <a:srgbClr val="002060"/>
                </a:solidFill>
                <a:latin typeface="Arial" panose="020B0604020202020204" pitchFamily="34" charset="0"/>
                <a:cs typeface="Arial" panose="020B0604020202020204" pitchFamily="34" charset="0"/>
              </a:rPr>
              <a:t>Methodologies of case study including ratio decidendi have to be refined. </a:t>
            </a:r>
          </a:p>
          <a:p>
            <a:pPr algn="just"/>
            <a:endParaRPr lang="en-US" sz="2400" dirty="0">
              <a:solidFill>
                <a:srgbClr val="002060"/>
              </a:solidFill>
              <a:latin typeface="Arial" panose="020B0604020202020204" pitchFamily="34" charset="0"/>
              <a:cs typeface="Arial" panose="020B0604020202020204" pitchFamily="34" charset="0"/>
            </a:endParaRPr>
          </a:p>
          <a:p>
            <a:pPr marL="342900" indent="-342900" algn="just">
              <a:spcAft>
                <a:spcPts val="1200"/>
              </a:spcAft>
              <a:buFont typeface="Wingdings" panose="05000000000000000000" pitchFamily="2" charset="2"/>
              <a:buChar char="q"/>
            </a:pPr>
            <a:endParaRPr lang="en-US"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0221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996</Words>
  <Application>Microsoft Office PowerPoint</Application>
  <PresentationFormat>Widescreen</PresentationFormat>
  <Paragraphs>53</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Algerian</vt: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Battseren</dc:creator>
  <cp:lastModifiedBy>Dulguun Battulga</cp:lastModifiedBy>
  <cp:revision>64</cp:revision>
  <dcterms:created xsi:type="dcterms:W3CDTF">2025-06-09T06:20:11Z</dcterms:created>
  <dcterms:modified xsi:type="dcterms:W3CDTF">2025-06-14T11:25:46Z</dcterms:modified>
</cp:coreProperties>
</file>