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23594" y="1129624"/>
            <a:ext cx="3507104" cy="2715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75225" y="1129624"/>
            <a:ext cx="3652520" cy="2840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525" y="2946"/>
            <a:ext cx="9124950" cy="5140960"/>
          </a:xfrm>
          <a:custGeom>
            <a:avLst/>
            <a:gdLst/>
            <a:ahLst/>
            <a:cxnLst/>
            <a:rect l="l" t="t" r="r" b="b"/>
            <a:pathLst>
              <a:path w="9124950" h="5140960">
                <a:moveTo>
                  <a:pt x="0" y="5140552"/>
                </a:moveTo>
                <a:lnTo>
                  <a:pt x="0" y="0"/>
                </a:lnTo>
                <a:lnTo>
                  <a:pt x="9124625" y="0"/>
                </a:lnTo>
                <a:lnTo>
                  <a:pt x="9124625" y="5140552"/>
                </a:lnTo>
                <a:lnTo>
                  <a:pt x="0" y="5140552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75031" y="2946"/>
            <a:ext cx="1259119" cy="275351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70924" y="928978"/>
            <a:ext cx="1891087" cy="412441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75031" y="928978"/>
            <a:ext cx="791683" cy="183154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01087" y="141914"/>
            <a:ext cx="1504631" cy="2837508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12772" y="3923474"/>
            <a:ext cx="2266136" cy="122002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34944" y="2895"/>
            <a:ext cx="1555964" cy="1148786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0" y="3076575"/>
            <a:ext cx="9048750" cy="828675"/>
          </a:xfrm>
          <a:custGeom>
            <a:avLst/>
            <a:gdLst/>
            <a:ahLst/>
            <a:cxnLst/>
            <a:rect l="l" t="t" r="r" b="b"/>
            <a:pathLst>
              <a:path w="9048750" h="828675">
                <a:moveTo>
                  <a:pt x="9048750" y="0"/>
                </a:moveTo>
                <a:lnTo>
                  <a:pt x="0" y="0"/>
                </a:lnTo>
                <a:lnTo>
                  <a:pt x="0" y="828675"/>
                </a:lnTo>
                <a:lnTo>
                  <a:pt x="9048750" y="828675"/>
                </a:lnTo>
                <a:lnTo>
                  <a:pt x="9048750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559558"/>
            <a:ext cx="1421765" cy="2574925"/>
          </a:xfrm>
          <a:custGeom>
            <a:avLst/>
            <a:gdLst/>
            <a:ahLst/>
            <a:cxnLst/>
            <a:rect l="l" t="t" r="r" b="b"/>
            <a:pathLst>
              <a:path w="1421765" h="2574925">
                <a:moveTo>
                  <a:pt x="1421189" y="6798"/>
                </a:moveTo>
                <a:lnTo>
                  <a:pt x="0" y="6798"/>
                </a:lnTo>
                <a:lnTo>
                  <a:pt x="0" y="2574953"/>
                </a:lnTo>
                <a:lnTo>
                  <a:pt x="731568" y="2574953"/>
                </a:lnTo>
                <a:lnTo>
                  <a:pt x="1421189" y="6798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-13589"/>
            <a:ext cx="2034539" cy="5148580"/>
          </a:xfrm>
          <a:custGeom>
            <a:avLst/>
            <a:gdLst/>
            <a:ahLst/>
            <a:cxnLst/>
            <a:rect l="l" t="t" r="r" b="b"/>
            <a:pathLst>
              <a:path w="2034539" h="5148580">
                <a:moveTo>
                  <a:pt x="2033644" y="13568"/>
                </a:moveTo>
                <a:lnTo>
                  <a:pt x="0" y="13568"/>
                </a:lnTo>
                <a:lnTo>
                  <a:pt x="0" y="5148100"/>
                </a:lnTo>
                <a:lnTo>
                  <a:pt x="653450" y="5148100"/>
                </a:lnTo>
                <a:lnTo>
                  <a:pt x="2033644" y="1356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394459"/>
            <a:ext cx="1019175" cy="3740150"/>
          </a:xfrm>
          <a:custGeom>
            <a:avLst/>
            <a:gdLst/>
            <a:ahLst/>
            <a:cxnLst/>
            <a:rect l="l" t="t" r="r" b="b"/>
            <a:pathLst>
              <a:path w="1019175" h="3740150">
                <a:moveTo>
                  <a:pt x="1018282" y="9863"/>
                </a:moveTo>
                <a:lnTo>
                  <a:pt x="0" y="9863"/>
                </a:lnTo>
                <a:lnTo>
                  <a:pt x="0" y="3740051"/>
                </a:lnTo>
                <a:lnTo>
                  <a:pt x="17145" y="3740051"/>
                </a:lnTo>
                <a:lnTo>
                  <a:pt x="1018282" y="9863"/>
                </a:lnTo>
                <a:close/>
              </a:path>
            </a:pathLst>
          </a:custGeom>
          <a:solidFill>
            <a:srgbClr val="A7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0763" y="777113"/>
            <a:ext cx="594575" cy="18668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1276" y="265556"/>
            <a:ext cx="411645" cy="4705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06879" y="328231"/>
            <a:ext cx="7109460" cy="1167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37766" y="1575117"/>
            <a:ext cx="6713220" cy="2930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68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6485" y="3102292"/>
            <a:ext cx="5344795" cy="763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МОЛДАВЫН</a:t>
            </a:r>
            <a:r>
              <a:rPr sz="2400" spc="-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sz="2400" spc="-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ТОГТОЛЦОО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2400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ДАХЬ</a:t>
            </a:r>
            <a:r>
              <a:rPr sz="2400" spc="-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sz="2400" spc="-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z="2400" spc="-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3676" y="432435"/>
            <a:ext cx="6002020" cy="693203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534795" marR="5080" indent="-1522095">
              <a:lnSpc>
                <a:spcPts val="2630"/>
              </a:lnSpc>
              <a:spcBef>
                <a:spcPts val="400"/>
              </a:spcBef>
            </a:pP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Бүгд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Найрамдах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Молдав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Улсын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Шүүхийн Мэдээллийн</a:t>
            </a:r>
            <a:r>
              <a:rPr sz="2000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394FC6-E91F-D2C4-E78D-C36F4E54A2C6}"/>
              </a:ext>
            </a:extLst>
          </p:cNvPr>
          <p:cNvSpPr txBox="1"/>
          <p:nvPr/>
        </p:nvSpPr>
        <p:spPr>
          <a:xfrm>
            <a:off x="1696005" y="1368107"/>
            <a:ext cx="6858000" cy="3775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800" b="1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Байгуулах,</a:t>
            </a:r>
            <a:r>
              <a:rPr lang="mn-MN" sz="1800" b="1" spc="-5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хэрэгжүүлэх</a:t>
            </a:r>
            <a:r>
              <a:rPr lang="mn-MN" sz="1800" b="1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болсон</a:t>
            </a:r>
            <a:r>
              <a:rPr lang="mn-MN" sz="1800" b="1" spc="-5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шалтгаанууд</a:t>
            </a:r>
            <a:r>
              <a:rPr lang="mn-MN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98450" marR="0" lvl="0" indent="-285750" algn="just" defTabSz="914400" eaLnBrk="1" fontAlgn="auto" latinLnBrk="0" hangingPunct="1">
              <a:lnSpc>
                <a:spcPts val="2095"/>
              </a:lnSpc>
              <a:spcBef>
                <a:spcPts val="1145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298450" algn="l"/>
              </a:tabLst>
              <a:defRPr/>
            </a:pPr>
            <a:r>
              <a:rPr kumimoji="0" lang="mn-MN" sz="1600" b="0" i="0" u="none" strike="noStrike" kern="0" cap="none" spc="-20" normalizeH="0" baseline="0" noProof="0" dirty="0">
                <a:ln>
                  <a:noFill/>
                </a:ln>
                <a:solidFill>
                  <a:srgbClr val="A1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Шүүхийн байгууллагуудын ил тод байдал хязгаарлагдмал</a:t>
            </a:r>
          </a:p>
          <a:p>
            <a:pPr marL="298450" marR="0" lvl="0" indent="-285750" algn="just" defTabSz="914400" eaLnBrk="1" fontAlgn="auto" latinLnBrk="0" hangingPunct="1">
              <a:lnSpc>
                <a:spcPts val="2095"/>
              </a:lnSpc>
              <a:spcBef>
                <a:spcPts val="1145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298450" algn="l"/>
              </a:tabLst>
              <a:defRPr/>
            </a:pPr>
            <a:r>
              <a:rPr lang="mn-MN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Хүртээмж хязгаарлагдмал мэдээллийн аюулгүй байдал хангалтгүй</a:t>
            </a:r>
            <a:r>
              <a:rPr lang="en-US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mn-MN" sz="1600" spc="-20" dirty="0">
              <a:solidFill>
                <a:srgbClr val="A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0" lvl="0" indent="-285750" algn="just" defTabSz="914400" eaLnBrk="1" fontAlgn="auto" latinLnBrk="0" hangingPunct="1">
              <a:lnSpc>
                <a:spcPts val="2095"/>
              </a:lnSpc>
              <a:spcBef>
                <a:spcPts val="1145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298450" algn="l"/>
              </a:tabLst>
              <a:defRPr/>
            </a:pPr>
            <a:r>
              <a:rPr kumimoji="0" lang="mn-MN" sz="1600" b="0" i="0" u="none" strike="noStrike" kern="0" cap="none" spc="-20" normalizeH="0" baseline="0" noProof="0" dirty="0">
                <a:ln>
                  <a:noFill/>
                </a:ln>
                <a:solidFill>
                  <a:srgbClr val="A1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Шүүхийн систем дэх авлигаас урьдчилан сэрги</a:t>
            </a:r>
            <a:r>
              <a:rPr lang="mn-MN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йлэх, шийдвэрлэх чадавхи сул</a:t>
            </a:r>
            <a:r>
              <a:rPr lang="en-US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mn-MN" sz="1600" spc="-20" dirty="0">
              <a:solidFill>
                <a:srgbClr val="A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0" lvl="0" indent="-285750" algn="just" defTabSz="914400" eaLnBrk="1" fontAlgn="auto" latinLnBrk="0" hangingPunct="1">
              <a:lnSpc>
                <a:spcPts val="2095"/>
              </a:lnSpc>
              <a:spcBef>
                <a:spcPts val="1145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298450" algn="l"/>
              </a:tabLst>
              <a:defRPr/>
            </a:pPr>
            <a:r>
              <a:rPr lang="mn-MN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 ажиллагаагаар хэргийн удирдлагыг хянах, бүртгэх хөтлөхөд найддаг</a:t>
            </a:r>
            <a:r>
              <a:rPr lang="en-US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98450" marR="0" lvl="0" indent="-285750" algn="just" defTabSz="914400" eaLnBrk="1" fontAlgn="auto" latinLnBrk="0" hangingPunct="1">
              <a:lnSpc>
                <a:spcPts val="2095"/>
              </a:lnSpc>
              <a:spcBef>
                <a:spcPts val="1145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298450" algn="l"/>
              </a:tabLst>
              <a:defRPr/>
            </a:pPr>
            <a:r>
              <a:rPr lang="mn-MN" sz="1600" spc="-20" dirty="0">
                <a:solidFill>
                  <a:srgbClr val="A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Хэргийн хуваарилалтад зохих зөвшөөрөлгүй хөндлөнгөөс оролцох, хэргийн нууц мэдээлэлд хандах боломжтой байдал.</a:t>
            </a:r>
            <a:endParaRPr kumimoji="0" lang="en-US" sz="1600" b="0" i="0" u="none" strike="noStrike" kern="0" cap="none" spc="-10" normalizeH="0" baseline="0" noProof="0" dirty="0">
              <a:ln>
                <a:noFill/>
              </a:ln>
              <a:solidFill>
                <a:srgbClr val="A1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0" lvl="0" indent="0" algn="just" defTabSz="914400" eaLnBrk="1" fontAlgn="auto" latinLnBrk="0" hangingPunct="1">
              <a:lnSpc>
                <a:spcPts val="20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n-MN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17725" y="1265300"/>
            <a:ext cx="1803400" cy="3565525"/>
            <a:chOff x="1617725" y="1265300"/>
            <a:chExt cx="1803400" cy="3565525"/>
          </a:xfrm>
        </p:grpSpPr>
        <p:sp>
          <p:nvSpPr>
            <p:cNvPr id="3" name="object 3"/>
            <p:cNvSpPr/>
            <p:nvPr/>
          </p:nvSpPr>
          <p:spPr>
            <a:xfrm>
              <a:off x="1624075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1611503" y="0"/>
                  </a:moveTo>
                  <a:lnTo>
                    <a:pt x="179069" y="0"/>
                  </a:lnTo>
                  <a:lnTo>
                    <a:pt x="131453" y="6394"/>
                  </a:lnTo>
                  <a:lnTo>
                    <a:pt x="88674" y="24440"/>
                  </a:lnTo>
                  <a:lnTo>
                    <a:pt x="52435" y="52435"/>
                  </a:lnTo>
                  <a:lnTo>
                    <a:pt x="24440" y="88674"/>
                  </a:lnTo>
                  <a:lnTo>
                    <a:pt x="6394" y="131453"/>
                  </a:lnTo>
                  <a:lnTo>
                    <a:pt x="0" y="179070"/>
                  </a:lnTo>
                  <a:lnTo>
                    <a:pt x="0" y="3373691"/>
                  </a:lnTo>
                  <a:lnTo>
                    <a:pt x="6394" y="3421294"/>
                  </a:lnTo>
                  <a:lnTo>
                    <a:pt x="24440" y="3464070"/>
                  </a:lnTo>
                  <a:lnTo>
                    <a:pt x="52435" y="3500312"/>
                  </a:lnTo>
                  <a:lnTo>
                    <a:pt x="88674" y="3528312"/>
                  </a:lnTo>
                  <a:lnTo>
                    <a:pt x="131453" y="3546364"/>
                  </a:lnTo>
                  <a:lnTo>
                    <a:pt x="179069" y="3552761"/>
                  </a:lnTo>
                  <a:lnTo>
                    <a:pt x="1611503" y="3552761"/>
                  </a:lnTo>
                  <a:lnTo>
                    <a:pt x="1659128" y="3546364"/>
                  </a:lnTo>
                  <a:lnTo>
                    <a:pt x="1701931" y="3528312"/>
                  </a:lnTo>
                  <a:lnTo>
                    <a:pt x="1738201" y="3500312"/>
                  </a:lnTo>
                  <a:lnTo>
                    <a:pt x="1766226" y="3464070"/>
                  </a:lnTo>
                  <a:lnTo>
                    <a:pt x="1784296" y="3421294"/>
                  </a:lnTo>
                  <a:lnTo>
                    <a:pt x="1790700" y="3373691"/>
                  </a:lnTo>
                  <a:lnTo>
                    <a:pt x="1790700" y="179070"/>
                  </a:lnTo>
                  <a:lnTo>
                    <a:pt x="1784296" y="131453"/>
                  </a:lnTo>
                  <a:lnTo>
                    <a:pt x="1766226" y="88674"/>
                  </a:lnTo>
                  <a:lnTo>
                    <a:pt x="1738201" y="52435"/>
                  </a:lnTo>
                  <a:lnTo>
                    <a:pt x="1701931" y="24440"/>
                  </a:lnTo>
                  <a:lnTo>
                    <a:pt x="1659128" y="6394"/>
                  </a:lnTo>
                  <a:lnTo>
                    <a:pt x="161150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24075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0" y="179070"/>
                  </a:moveTo>
                  <a:lnTo>
                    <a:pt x="6394" y="131453"/>
                  </a:lnTo>
                  <a:lnTo>
                    <a:pt x="24440" y="88674"/>
                  </a:lnTo>
                  <a:lnTo>
                    <a:pt x="52435" y="52435"/>
                  </a:lnTo>
                  <a:lnTo>
                    <a:pt x="88674" y="24440"/>
                  </a:lnTo>
                  <a:lnTo>
                    <a:pt x="131453" y="6394"/>
                  </a:lnTo>
                  <a:lnTo>
                    <a:pt x="179069" y="0"/>
                  </a:lnTo>
                  <a:lnTo>
                    <a:pt x="1611503" y="0"/>
                  </a:lnTo>
                  <a:lnTo>
                    <a:pt x="1659128" y="6394"/>
                  </a:lnTo>
                  <a:lnTo>
                    <a:pt x="1701931" y="24440"/>
                  </a:lnTo>
                  <a:lnTo>
                    <a:pt x="1738201" y="52435"/>
                  </a:lnTo>
                  <a:lnTo>
                    <a:pt x="1766226" y="88674"/>
                  </a:lnTo>
                  <a:lnTo>
                    <a:pt x="1784296" y="131453"/>
                  </a:lnTo>
                  <a:lnTo>
                    <a:pt x="1790700" y="179070"/>
                  </a:lnTo>
                  <a:lnTo>
                    <a:pt x="1790700" y="3373691"/>
                  </a:lnTo>
                  <a:lnTo>
                    <a:pt x="1784296" y="3421294"/>
                  </a:lnTo>
                  <a:lnTo>
                    <a:pt x="1766226" y="3464070"/>
                  </a:lnTo>
                  <a:lnTo>
                    <a:pt x="1738201" y="3500312"/>
                  </a:lnTo>
                  <a:lnTo>
                    <a:pt x="1701931" y="3528312"/>
                  </a:lnTo>
                  <a:lnTo>
                    <a:pt x="1659128" y="3546364"/>
                  </a:lnTo>
                  <a:lnTo>
                    <a:pt x="1611503" y="3552761"/>
                  </a:lnTo>
                  <a:lnTo>
                    <a:pt x="179069" y="3552761"/>
                  </a:lnTo>
                  <a:lnTo>
                    <a:pt x="131453" y="3546364"/>
                  </a:lnTo>
                  <a:lnTo>
                    <a:pt x="88674" y="3528312"/>
                  </a:lnTo>
                  <a:lnTo>
                    <a:pt x="52435" y="3500312"/>
                  </a:lnTo>
                  <a:lnTo>
                    <a:pt x="24440" y="3464070"/>
                  </a:lnTo>
                  <a:lnTo>
                    <a:pt x="6394" y="3421294"/>
                  </a:lnTo>
                  <a:lnTo>
                    <a:pt x="0" y="3373691"/>
                  </a:lnTo>
                  <a:lnTo>
                    <a:pt x="0" y="17907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863725" y="3082607"/>
            <a:ext cx="1315720" cy="79329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-6985" algn="ctr">
              <a:lnSpc>
                <a:spcPct val="87200"/>
              </a:lnSpc>
              <a:spcBef>
                <a:spcPts val="340"/>
              </a:spcBef>
            </a:pPr>
            <a:r>
              <a:rPr sz="14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Хэргийн удирдлагын </a:t>
            </a:r>
            <a:r>
              <a:rPr sz="1400" b="1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нэгдсэн</a:t>
            </a:r>
            <a:r>
              <a:rPr sz="1400" b="1" spc="-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84426" y="1265300"/>
            <a:ext cx="3375025" cy="3565525"/>
            <a:chOff x="1884426" y="1265300"/>
            <a:chExt cx="3375025" cy="356552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0776" y="1547875"/>
              <a:ext cx="1181100" cy="1180973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890776" y="1547875"/>
              <a:ext cx="1181100" cy="1181100"/>
            </a:xfrm>
            <a:custGeom>
              <a:avLst/>
              <a:gdLst/>
              <a:ahLst/>
              <a:cxnLst/>
              <a:rect l="l" t="t" r="r" b="b"/>
              <a:pathLst>
                <a:path w="1181100" h="1181100">
                  <a:moveTo>
                    <a:pt x="0" y="1181100"/>
                  </a:moveTo>
                  <a:lnTo>
                    <a:pt x="1181100" y="1181100"/>
                  </a:lnTo>
                  <a:lnTo>
                    <a:pt x="1181100" y="0"/>
                  </a:lnTo>
                  <a:lnTo>
                    <a:pt x="0" y="0"/>
                  </a:lnTo>
                  <a:lnTo>
                    <a:pt x="0" y="118110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62401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1611502" y="0"/>
                  </a:moveTo>
                  <a:lnTo>
                    <a:pt x="179070" y="0"/>
                  </a:lnTo>
                  <a:lnTo>
                    <a:pt x="131453" y="6394"/>
                  </a:lnTo>
                  <a:lnTo>
                    <a:pt x="88674" y="24440"/>
                  </a:lnTo>
                  <a:lnTo>
                    <a:pt x="52435" y="52435"/>
                  </a:lnTo>
                  <a:lnTo>
                    <a:pt x="24440" y="88674"/>
                  </a:lnTo>
                  <a:lnTo>
                    <a:pt x="6394" y="131453"/>
                  </a:lnTo>
                  <a:lnTo>
                    <a:pt x="0" y="179070"/>
                  </a:lnTo>
                  <a:lnTo>
                    <a:pt x="0" y="3373691"/>
                  </a:lnTo>
                  <a:lnTo>
                    <a:pt x="6394" y="3421294"/>
                  </a:lnTo>
                  <a:lnTo>
                    <a:pt x="24440" y="3464070"/>
                  </a:lnTo>
                  <a:lnTo>
                    <a:pt x="52435" y="3500312"/>
                  </a:lnTo>
                  <a:lnTo>
                    <a:pt x="88674" y="3528312"/>
                  </a:lnTo>
                  <a:lnTo>
                    <a:pt x="131453" y="3546364"/>
                  </a:lnTo>
                  <a:lnTo>
                    <a:pt x="179070" y="3552761"/>
                  </a:lnTo>
                  <a:lnTo>
                    <a:pt x="1611502" y="3552761"/>
                  </a:lnTo>
                  <a:lnTo>
                    <a:pt x="1659128" y="3546364"/>
                  </a:lnTo>
                  <a:lnTo>
                    <a:pt x="1701931" y="3528312"/>
                  </a:lnTo>
                  <a:lnTo>
                    <a:pt x="1738201" y="3500312"/>
                  </a:lnTo>
                  <a:lnTo>
                    <a:pt x="1766226" y="3464070"/>
                  </a:lnTo>
                  <a:lnTo>
                    <a:pt x="1784296" y="3421294"/>
                  </a:lnTo>
                  <a:lnTo>
                    <a:pt x="1790700" y="3373691"/>
                  </a:lnTo>
                  <a:lnTo>
                    <a:pt x="1790700" y="179070"/>
                  </a:lnTo>
                  <a:lnTo>
                    <a:pt x="1784296" y="131453"/>
                  </a:lnTo>
                  <a:lnTo>
                    <a:pt x="1766226" y="88674"/>
                  </a:lnTo>
                  <a:lnTo>
                    <a:pt x="1738201" y="52435"/>
                  </a:lnTo>
                  <a:lnTo>
                    <a:pt x="1701931" y="24440"/>
                  </a:lnTo>
                  <a:lnTo>
                    <a:pt x="1659128" y="6394"/>
                  </a:lnTo>
                  <a:lnTo>
                    <a:pt x="161150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462401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0" y="179070"/>
                  </a:moveTo>
                  <a:lnTo>
                    <a:pt x="6394" y="131453"/>
                  </a:lnTo>
                  <a:lnTo>
                    <a:pt x="24440" y="88674"/>
                  </a:lnTo>
                  <a:lnTo>
                    <a:pt x="52435" y="52435"/>
                  </a:lnTo>
                  <a:lnTo>
                    <a:pt x="88674" y="24440"/>
                  </a:lnTo>
                  <a:lnTo>
                    <a:pt x="131453" y="6394"/>
                  </a:lnTo>
                  <a:lnTo>
                    <a:pt x="179070" y="0"/>
                  </a:lnTo>
                  <a:lnTo>
                    <a:pt x="1611502" y="0"/>
                  </a:lnTo>
                  <a:lnTo>
                    <a:pt x="1659128" y="6394"/>
                  </a:lnTo>
                  <a:lnTo>
                    <a:pt x="1701931" y="24440"/>
                  </a:lnTo>
                  <a:lnTo>
                    <a:pt x="1738201" y="52435"/>
                  </a:lnTo>
                  <a:lnTo>
                    <a:pt x="1766226" y="88674"/>
                  </a:lnTo>
                  <a:lnTo>
                    <a:pt x="1784296" y="131453"/>
                  </a:lnTo>
                  <a:lnTo>
                    <a:pt x="1790700" y="179070"/>
                  </a:lnTo>
                  <a:lnTo>
                    <a:pt x="1790700" y="3373691"/>
                  </a:lnTo>
                  <a:lnTo>
                    <a:pt x="1784296" y="3421294"/>
                  </a:lnTo>
                  <a:lnTo>
                    <a:pt x="1766226" y="3464070"/>
                  </a:lnTo>
                  <a:lnTo>
                    <a:pt x="1738201" y="3500312"/>
                  </a:lnTo>
                  <a:lnTo>
                    <a:pt x="1701931" y="3528312"/>
                  </a:lnTo>
                  <a:lnTo>
                    <a:pt x="1659128" y="3546364"/>
                  </a:lnTo>
                  <a:lnTo>
                    <a:pt x="1611502" y="3552761"/>
                  </a:lnTo>
                  <a:lnTo>
                    <a:pt x="179070" y="3552761"/>
                  </a:lnTo>
                  <a:lnTo>
                    <a:pt x="131453" y="3546364"/>
                  </a:lnTo>
                  <a:lnTo>
                    <a:pt x="88674" y="3528312"/>
                  </a:lnTo>
                  <a:lnTo>
                    <a:pt x="52435" y="3500312"/>
                  </a:lnTo>
                  <a:lnTo>
                    <a:pt x="24440" y="3464070"/>
                  </a:lnTo>
                  <a:lnTo>
                    <a:pt x="6394" y="3421294"/>
                  </a:lnTo>
                  <a:lnTo>
                    <a:pt x="0" y="3373691"/>
                  </a:lnTo>
                  <a:lnTo>
                    <a:pt x="0" y="17907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660775" y="2988627"/>
            <a:ext cx="1388745" cy="98565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lnSpc>
                <a:spcPct val="87200"/>
              </a:lnSpc>
              <a:spcBef>
                <a:spcPts val="340"/>
              </a:spcBef>
            </a:pPr>
            <a:r>
              <a:rPr sz="1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</a:t>
            </a:r>
            <a:r>
              <a:rPr sz="1400" b="1" spc="-5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 хэргийн удирдлагын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" algn="ctr">
              <a:lnSpc>
                <a:spcPts val="1500"/>
              </a:lnSpc>
            </a:pPr>
            <a:r>
              <a:rPr sz="1400" b="1" spc="-10" dirty="0">
                <a:solidFill>
                  <a:srgbClr val="680000"/>
                </a:solidFill>
                <a:latin typeface="Cambria"/>
                <a:cs typeface="Cambria"/>
              </a:rPr>
              <a:t>систем</a:t>
            </a:r>
            <a:endParaRPr sz="1400" dirty="0">
              <a:latin typeface="Cambria"/>
              <a:cs typeface="Cambr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60851" y="1265300"/>
            <a:ext cx="3336925" cy="3565525"/>
            <a:chOff x="3760851" y="1265300"/>
            <a:chExt cx="3336925" cy="356552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7201" y="1481200"/>
              <a:ext cx="1181100" cy="119049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767201" y="1481200"/>
              <a:ext cx="1181100" cy="1190625"/>
            </a:xfrm>
            <a:custGeom>
              <a:avLst/>
              <a:gdLst/>
              <a:ahLst/>
              <a:cxnLst/>
              <a:rect l="l" t="t" r="r" b="b"/>
              <a:pathLst>
                <a:path w="1181100" h="1190625">
                  <a:moveTo>
                    <a:pt x="0" y="1190625"/>
                  </a:moveTo>
                  <a:lnTo>
                    <a:pt x="1181100" y="1190625"/>
                  </a:lnTo>
                  <a:lnTo>
                    <a:pt x="1181100" y="0"/>
                  </a:lnTo>
                  <a:lnTo>
                    <a:pt x="0" y="0"/>
                  </a:lnTo>
                  <a:lnTo>
                    <a:pt x="0" y="1190625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00726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1611502" y="0"/>
                  </a:moveTo>
                  <a:lnTo>
                    <a:pt x="179070" y="0"/>
                  </a:lnTo>
                  <a:lnTo>
                    <a:pt x="131453" y="6394"/>
                  </a:lnTo>
                  <a:lnTo>
                    <a:pt x="88674" y="24440"/>
                  </a:lnTo>
                  <a:lnTo>
                    <a:pt x="52435" y="52435"/>
                  </a:lnTo>
                  <a:lnTo>
                    <a:pt x="24440" y="88674"/>
                  </a:lnTo>
                  <a:lnTo>
                    <a:pt x="6394" y="131453"/>
                  </a:lnTo>
                  <a:lnTo>
                    <a:pt x="0" y="179070"/>
                  </a:lnTo>
                  <a:lnTo>
                    <a:pt x="0" y="3373691"/>
                  </a:lnTo>
                  <a:lnTo>
                    <a:pt x="6394" y="3421294"/>
                  </a:lnTo>
                  <a:lnTo>
                    <a:pt x="24440" y="3464070"/>
                  </a:lnTo>
                  <a:lnTo>
                    <a:pt x="52435" y="3500312"/>
                  </a:lnTo>
                  <a:lnTo>
                    <a:pt x="88674" y="3528312"/>
                  </a:lnTo>
                  <a:lnTo>
                    <a:pt x="131453" y="3546364"/>
                  </a:lnTo>
                  <a:lnTo>
                    <a:pt x="179070" y="3552761"/>
                  </a:lnTo>
                  <a:lnTo>
                    <a:pt x="1611502" y="3552761"/>
                  </a:lnTo>
                  <a:lnTo>
                    <a:pt x="1659128" y="3546364"/>
                  </a:lnTo>
                  <a:lnTo>
                    <a:pt x="1701931" y="3528312"/>
                  </a:lnTo>
                  <a:lnTo>
                    <a:pt x="1738201" y="3500312"/>
                  </a:lnTo>
                  <a:lnTo>
                    <a:pt x="1766226" y="3464070"/>
                  </a:lnTo>
                  <a:lnTo>
                    <a:pt x="1784296" y="3421294"/>
                  </a:lnTo>
                  <a:lnTo>
                    <a:pt x="1790700" y="3373691"/>
                  </a:lnTo>
                  <a:lnTo>
                    <a:pt x="1790700" y="179070"/>
                  </a:lnTo>
                  <a:lnTo>
                    <a:pt x="1784296" y="131453"/>
                  </a:lnTo>
                  <a:lnTo>
                    <a:pt x="1766226" y="88674"/>
                  </a:lnTo>
                  <a:lnTo>
                    <a:pt x="1738201" y="52435"/>
                  </a:lnTo>
                  <a:lnTo>
                    <a:pt x="1701931" y="24440"/>
                  </a:lnTo>
                  <a:lnTo>
                    <a:pt x="1659128" y="6394"/>
                  </a:lnTo>
                  <a:lnTo>
                    <a:pt x="161150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00726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0" y="179070"/>
                  </a:moveTo>
                  <a:lnTo>
                    <a:pt x="6394" y="131453"/>
                  </a:lnTo>
                  <a:lnTo>
                    <a:pt x="24440" y="88674"/>
                  </a:lnTo>
                  <a:lnTo>
                    <a:pt x="52435" y="52435"/>
                  </a:lnTo>
                  <a:lnTo>
                    <a:pt x="88674" y="24440"/>
                  </a:lnTo>
                  <a:lnTo>
                    <a:pt x="131453" y="6394"/>
                  </a:lnTo>
                  <a:lnTo>
                    <a:pt x="179070" y="0"/>
                  </a:lnTo>
                  <a:lnTo>
                    <a:pt x="1611502" y="0"/>
                  </a:lnTo>
                  <a:lnTo>
                    <a:pt x="1659128" y="6394"/>
                  </a:lnTo>
                  <a:lnTo>
                    <a:pt x="1701931" y="24440"/>
                  </a:lnTo>
                  <a:lnTo>
                    <a:pt x="1738201" y="52435"/>
                  </a:lnTo>
                  <a:lnTo>
                    <a:pt x="1766226" y="88674"/>
                  </a:lnTo>
                  <a:lnTo>
                    <a:pt x="1784296" y="131453"/>
                  </a:lnTo>
                  <a:lnTo>
                    <a:pt x="1790700" y="179070"/>
                  </a:lnTo>
                  <a:lnTo>
                    <a:pt x="1790700" y="3373691"/>
                  </a:lnTo>
                  <a:lnTo>
                    <a:pt x="1784296" y="3421294"/>
                  </a:lnTo>
                  <a:lnTo>
                    <a:pt x="1766226" y="3464070"/>
                  </a:lnTo>
                  <a:lnTo>
                    <a:pt x="1738201" y="3500312"/>
                  </a:lnTo>
                  <a:lnTo>
                    <a:pt x="1701931" y="3528312"/>
                  </a:lnTo>
                  <a:lnTo>
                    <a:pt x="1659128" y="3546364"/>
                  </a:lnTo>
                  <a:lnTo>
                    <a:pt x="1611502" y="3552761"/>
                  </a:lnTo>
                  <a:lnTo>
                    <a:pt x="179070" y="3552761"/>
                  </a:lnTo>
                  <a:lnTo>
                    <a:pt x="131453" y="3546364"/>
                  </a:lnTo>
                  <a:lnTo>
                    <a:pt x="88674" y="3528312"/>
                  </a:lnTo>
                  <a:lnTo>
                    <a:pt x="52435" y="3500312"/>
                  </a:lnTo>
                  <a:lnTo>
                    <a:pt x="24440" y="3464070"/>
                  </a:lnTo>
                  <a:lnTo>
                    <a:pt x="6394" y="3421294"/>
                  </a:lnTo>
                  <a:lnTo>
                    <a:pt x="0" y="3373691"/>
                  </a:lnTo>
                  <a:lnTo>
                    <a:pt x="0" y="17907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456301" y="2988627"/>
            <a:ext cx="1496695" cy="77950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1590" marR="15240" indent="324485">
              <a:lnSpc>
                <a:spcPts val="1430"/>
              </a:lnSpc>
              <a:spcBef>
                <a:spcPts val="380"/>
              </a:spcBef>
            </a:pPr>
            <a:r>
              <a:rPr sz="12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 </a:t>
            </a:r>
            <a:r>
              <a:rPr sz="1200" b="1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байгууллагуудад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290830">
              <a:lnSpc>
                <a:spcPts val="1500"/>
              </a:lnSpc>
              <a:spcBef>
                <a:spcPts val="15"/>
              </a:spcBef>
            </a:pPr>
            <a:r>
              <a:rPr sz="12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зориулсан </a:t>
            </a:r>
            <a:r>
              <a:rPr sz="12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үндэсний</a:t>
            </a:r>
            <a:r>
              <a:rPr sz="1200" b="1" spc="-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портал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637276" y="1265300"/>
            <a:ext cx="3308350" cy="3565525"/>
            <a:chOff x="5637276" y="1265300"/>
            <a:chExt cx="3308350" cy="3565525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43626" y="1443100"/>
              <a:ext cx="1181100" cy="118097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643626" y="1443100"/>
              <a:ext cx="1181100" cy="1181100"/>
            </a:xfrm>
            <a:custGeom>
              <a:avLst/>
              <a:gdLst/>
              <a:ahLst/>
              <a:cxnLst/>
              <a:rect l="l" t="t" r="r" b="b"/>
              <a:pathLst>
                <a:path w="1181100" h="1181100">
                  <a:moveTo>
                    <a:pt x="0" y="1181100"/>
                  </a:moveTo>
                  <a:lnTo>
                    <a:pt x="1181100" y="1181100"/>
                  </a:lnTo>
                  <a:lnTo>
                    <a:pt x="1181100" y="0"/>
                  </a:lnTo>
                  <a:lnTo>
                    <a:pt x="0" y="0"/>
                  </a:lnTo>
                  <a:lnTo>
                    <a:pt x="0" y="118110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148576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1611502" y="0"/>
                  </a:moveTo>
                  <a:lnTo>
                    <a:pt x="179070" y="0"/>
                  </a:lnTo>
                  <a:lnTo>
                    <a:pt x="131453" y="6394"/>
                  </a:lnTo>
                  <a:lnTo>
                    <a:pt x="88674" y="24440"/>
                  </a:lnTo>
                  <a:lnTo>
                    <a:pt x="52435" y="52435"/>
                  </a:lnTo>
                  <a:lnTo>
                    <a:pt x="24440" y="88674"/>
                  </a:lnTo>
                  <a:lnTo>
                    <a:pt x="6394" y="131453"/>
                  </a:lnTo>
                  <a:lnTo>
                    <a:pt x="0" y="179070"/>
                  </a:lnTo>
                  <a:lnTo>
                    <a:pt x="0" y="3373691"/>
                  </a:lnTo>
                  <a:lnTo>
                    <a:pt x="6394" y="3421294"/>
                  </a:lnTo>
                  <a:lnTo>
                    <a:pt x="24440" y="3464070"/>
                  </a:lnTo>
                  <a:lnTo>
                    <a:pt x="52435" y="3500312"/>
                  </a:lnTo>
                  <a:lnTo>
                    <a:pt x="88674" y="3528312"/>
                  </a:lnTo>
                  <a:lnTo>
                    <a:pt x="131453" y="3546364"/>
                  </a:lnTo>
                  <a:lnTo>
                    <a:pt x="179070" y="3552761"/>
                  </a:lnTo>
                  <a:lnTo>
                    <a:pt x="1611502" y="3552761"/>
                  </a:lnTo>
                  <a:lnTo>
                    <a:pt x="1659128" y="3546364"/>
                  </a:lnTo>
                  <a:lnTo>
                    <a:pt x="1701931" y="3528312"/>
                  </a:lnTo>
                  <a:lnTo>
                    <a:pt x="1738201" y="3500312"/>
                  </a:lnTo>
                  <a:lnTo>
                    <a:pt x="1766226" y="3464070"/>
                  </a:lnTo>
                  <a:lnTo>
                    <a:pt x="1784296" y="3421294"/>
                  </a:lnTo>
                  <a:lnTo>
                    <a:pt x="1790700" y="3373691"/>
                  </a:lnTo>
                  <a:lnTo>
                    <a:pt x="1790700" y="179070"/>
                  </a:lnTo>
                  <a:lnTo>
                    <a:pt x="1784296" y="131453"/>
                  </a:lnTo>
                  <a:lnTo>
                    <a:pt x="1766226" y="88674"/>
                  </a:lnTo>
                  <a:lnTo>
                    <a:pt x="1738201" y="52435"/>
                  </a:lnTo>
                  <a:lnTo>
                    <a:pt x="1701931" y="24440"/>
                  </a:lnTo>
                  <a:lnTo>
                    <a:pt x="1659128" y="6394"/>
                  </a:lnTo>
                  <a:lnTo>
                    <a:pt x="161150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148576" y="1271650"/>
              <a:ext cx="1790700" cy="3552825"/>
            </a:xfrm>
            <a:custGeom>
              <a:avLst/>
              <a:gdLst/>
              <a:ahLst/>
              <a:cxnLst/>
              <a:rect l="l" t="t" r="r" b="b"/>
              <a:pathLst>
                <a:path w="1790700" h="3552825">
                  <a:moveTo>
                    <a:pt x="0" y="179070"/>
                  </a:moveTo>
                  <a:lnTo>
                    <a:pt x="6394" y="131453"/>
                  </a:lnTo>
                  <a:lnTo>
                    <a:pt x="24440" y="88674"/>
                  </a:lnTo>
                  <a:lnTo>
                    <a:pt x="52435" y="52435"/>
                  </a:lnTo>
                  <a:lnTo>
                    <a:pt x="88674" y="24440"/>
                  </a:lnTo>
                  <a:lnTo>
                    <a:pt x="131453" y="6394"/>
                  </a:lnTo>
                  <a:lnTo>
                    <a:pt x="179070" y="0"/>
                  </a:lnTo>
                  <a:lnTo>
                    <a:pt x="1611502" y="0"/>
                  </a:lnTo>
                  <a:lnTo>
                    <a:pt x="1659128" y="6394"/>
                  </a:lnTo>
                  <a:lnTo>
                    <a:pt x="1701931" y="24440"/>
                  </a:lnTo>
                  <a:lnTo>
                    <a:pt x="1738201" y="52435"/>
                  </a:lnTo>
                  <a:lnTo>
                    <a:pt x="1766226" y="88674"/>
                  </a:lnTo>
                  <a:lnTo>
                    <a:pt x="1784296" y="131453"/>
                  </a:lnTo>
                  <a:lnTo>
                    <a:pt x="1790700" y="179070"/>
                  </a:lnTo>
                  <a:lnTo>
                    <a:pt x="1790700" y="3373691"/>
                  </a:lnTo>
                  <a:lnTo>
                    <a:pt x="1784296" y="3421294"/>
                  </a:lnTo>
                  <a:lnTo>
                    <a:pt x="1766226" y="3464070"/>
                  </a:lnTo>
                  <a:lnTo>
                    <a:pt x="1738201" y="3500312"/>
                  </a:lnTo>
                  <a:lnTo>
                    <a:pt x="1701931" y="3528312"/>
                  </a:lnTo>
                  <a:lnTo>
                    <a:pt x="1659128" y="3546364"/>
                  </a:lnTo>
                  <a:lnTo>
                    <a:pt x="1611502" y="3552761"/>
                  </a:lnTo>
                  <a:lnTo>
                    <a:pt x="179070" y="3552761"/>
                  </a:lnTo>
                  <a:lnTo>
                    <a:pt x="131453" y="3546364"/>
                  </a:lnTo>
                  <a:lnTo>
                    <a:pt x="88674" y="3528312"/>
                  </a:lnTo>
                  <a:lnTo>
                    <a:pt x="52435" y="3500312"/>
                  </a:lnTo>
                  <a:lnTo>
                    <a:pt x="24440" y="3464070"/>
                  </a:lnTo>
                  <a:lnTo>
                    <a:pt x="6394" y="3421294"/>
                  </a:lnTo>
                  <a:lnTo>
                    <a:pt x="0" y="3373691"/>
                  </a:lnTo>
                  <a:lnTo>
                    <a:pt x="0" y="17907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302500" y="2988627"/>
            <a:ext cx="1498600" cy="8058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ts val="1555"/>
              </a:lnSpc>
              <a:spcBef>
                <a:spcPts val="125"/>
              </a:spcBef>
            </a:pPr>
            <a:r>
              <a:rPr sz="1400" b="1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1270" algn="ctr">
              <a:lnSpc>
                <a:spcPts val="1500"/>
              </a:lnSpc>
              <a:spcBef>
                <a:spcPts val="75"/>
              </a:spcBef>
            </a:pPr>
            <a:r>
              <a:rPr sz="14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хуралдааныг </a:t>
            </a:r>
            <a:r>
              <a:rPr sz="14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дэмжих</a:t>
            </a:r>
            <a:r>
              <a:rPr sz="1400" b="1" spc="-6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дижитал шийдлүүд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732026" y="1474850"/>
            <a:ext cx="7089775" cy="3184525"/>
            <a:chOff x="1732026" y="1474850"/>
            <a:chExt cx="7089775" cy="3184525"/>
          </a:xfrm>
        </p:grpSpPr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53376" y="1481200"/>
              <a:ext cx="1181100" cy="1190498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7453376" y="1481200"/>
              <a:ext cx="1181100" cy="1190625"/>
            </a:xfrm>
            <a:custGeom>
              <a:avLst/>
              <a:gdLst/>
              <a:ahLst/>
              <a:cxnLst/>
              <a:rect l="l" t="t" r="r" b="b"/>
              <a:pathLst>
                <a:path w="1181100" h="1190625">
                  <a:moveTo>
                    <a:pt x="0" y="1190625"/>
                  </a:moveTo>
                  <a:lnTo>
                    <a:pt x="1181100" y="1190625"/>
                  </a:lnTo>
                  <a:lnTo>
                    <a:pt x="1181100" y="0"/>
                  </a:lnTo>
                  <a:lnTo>
                    <a:pt x="0" y="0"/>
                  </a:lnTo>
                  <a:lnTo>
                    <a:pt x="0" y="1190625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738376" y="4119562"/>
              <a:ext cx="7077075" cy="533400"/>
            </a:xfrm>
            <a:custGeom>
              <a:avLst/>
              <a:gdLst/>
              <a:ahLst/>
              <a:cxnLst/>
              <a:rect l="l" t="t" r="r" b="b"/>
              <a:pathLst>
                <a:path w="7077075" h="533400">
                  <a:moveTo>
                    <a:pt x="6988048" y="0"/>
                  </a:moveTo>
                  <a:lnTo>
                    <a:pt x="88900" y="0"/>
                  </a:lnTo>
                  <a:lnTo>
                    <a:pt x="54274" y="6986"/>
                  </a:lnTo>
                  <a:lnTo>
                    <a:pt x="26019" y="26038"/>
                  </a:lnTo>
                  <a:lnTo>
                    <a:pt x="6979" y="54296"/>
                  </a:lnTo>
                  <a:lnTo>
                    <a:pt x="0" y="88900"/>
                  </a:lnTo>
                  <a:lnTo>
                    <a:pt x="0" y="444500"/>
                  </a:lnTo>
                  <a:lnTo>
                    <a:pt x="6979" y="479103"/>
                  </a:lnTo>
                  <a:lnTo>
                    <a:pt x="26019" y="507361"/>
                  </a:lnTo>
                  <a:lnTo>
                    <a:pt x="54274" y="526413"/>
                  </a:lnTo>
                  <a:lnTo>
                    <a:pt x="88900" y="533400"/>
                  </a:lnTo>
                  <a:lnTo>
                    <a:pt x="6988048" y="533400"/>
                  </a:lnTo>
                  <a:lnTo>
                    <a:pt x="7022693" y="526413"/>
                  </a:lnTo>
                  <a:lnTo>
                    <a:pt x="7050992" y="507361"/>
                  </a:lnTo>
                  <a:lnTo>
                    <a:pt x="7070076" y="479103"/>
                  </a:lnTo>
                  <a:lnTo>
                    <a:pt x="7077075" y="444500"/>
                  </a:lnTo>
                  <a:lnTo>
                    <a:pt x="7077075" y="88900"/>
                  </a:lnTo>
                  <a:lnTo>
                    <a:pt x="7070076" y="54296"/>
                  </a:lnTo>
                  <a:lnTo>
                    <a:pt x="7050992" y="26038"/>
                  </a:lnTo>
                  <a:lnTo>
                    <a:pt x="7022693" y="6986"/>
                  </a:lnTo>
                  <a:lnTo>
                    <a:pt x="6988048" y="0"/>
                  </a:lnTo>
                  <a:close/>
                </a:path>
              </a:pathLst>
            </a:custGeom>
            <a:solidFill>
              <a:srgbClr val="A1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38376" y="4119562"/>
              <a:ext cx="7077075" cy="533400"/>
            </a:xfrm>
            <a:custGeom>
              <a:avLst/>
              <a:gdLst/>
              <a:ahLst/>
              <a:cxnLst/>
              <a:rect l="l" t="t" r="r" b="b"/>
              <a:pathLst>
                <a:path w="7077075" h="533400">
                  <a:moveTo>
                    <a:pt x="0" y="88900"/>
                  </a:moveTo>
                  <a:lnTo>
                    <a:pt x="6979" y="54296"/>
                  </a:lnTo>
                  <a:lnTo>
                    <a:pt x="26019" y="26038"/>
                  </a:lnTo>
                  <a:lnTo>
                    <a:pt x="54274" y="6986"/>
                  </a:lnTo>
                  <a:lnTo>
                    <a:pt x="88900" y="0"/>
                  </a:lnTo>
                  <a:lnTo>
                    <a:pt x="6988048" y="0"/>
                  </a:lnTo>
                  <a:lnTo>
                    <a:pt x="7022693" y="6986"/>
                  </a:lnTo>
                  <a:lnTo>
                    <a:pt x="7050992" y="26038"/>
                  </a:lnTo>
                  <a:lnTo>
                    <a:pt x="7070076" y="54296"/>
                  </a:lnTo>
                  <a:lnTo>
                    <a:pt x="7077075" y="88900"/>
                  </a:lnTo>
                  <a:lnTo>
                    <a:pt x="7077075" y="444500"/>
                  </a:lnTo>
                  <a:lnTo>
                    <a:pt x="7070076" y="479103"/>
                  </a:lnTo>
                  <a:lnTo>
                    <a:pt x="7050992" y="507361"/>
                  </a:lnTo>
                  <a:lnTo>
                    <a:pt x="7022693" y="526413"/>
                  </a:lnTo>
                  <a:lnTo>
                    <a:pt x="6988048" y="533400"/>
                  </a:lnTo>
                  <a:lnTo>
                    <a:pt x="88900" y="533400"/>
                  </a:lnTo>
                  <a:lnTo>
                    <a:pt x="54274" y="526413"/>
                  </a:lnTo>
                  <a:lnTo>
                    <a:pt x="26019" y="507361"/>
                  </a:lnTo>
                  <a:lnTo>
                    <a:pt x="6979" y="479103"/>
                  </a:lnTo>
                  <a:lnTo>
                    <a:pt x="0" y="444500"/>
                  </a:lnTo>
                  <a:lnTo>
                    <a:pt x="0" y="88900"/>
                  </a:lnTo>
                  <a:close/>
                </a:path>
              </a:pathLst>
            </a:custGeom>
            <a:ln w="12700">
              <a:solidFill>
                <a:srgbClr val="A72C2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1706879" y="328231"/>
            <a:ext cx="7109460" cy="6059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71145" algn="ctr">
              <a:lnSpc>
                <a:spcPts val="2290"/>
              </a:lnSpc>
              <a:spcBef>
                <a:spcPts val="125"/>
              </a:spcBef>
            </a:pP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Бүгд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Найрамдах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Молдав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Улсын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Шүүхийн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145" algn="ctr">
              <a:lnSpc>
                <a:spcPts val="2290"/>
              </a:lnSpc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36241" y="4209415"/>
            <a:ext cx="554291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sz="1600" b="1" spc="-70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0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1600" b="1" spc="-20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системийн</a:t>
            </a:r>
            <a:r>
              <a:rPr sz="1600" b="1" spc="-50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</a:t>
            </a:r>
            <a:r>
              <a:rPr sz="1600" b="1" spc="-60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0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бүрэлдэхүүн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object 3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sz="half" idx="2"/>
          </p:nvPr>
        </p:nvSpPr>
        <p:spPr>
          <a:xfrm>
            <a:off x="1323594" y="1129624"/>
            <a:ext cx="3507104" cy="2991909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297815" indent="-285115">
              <a:lnSpc>
                <a:spcPct val="100000"/>
              </a:lnSpc>
              <a:spcBef>
                <a:spcPts val="1315"/>
              </a:spcBef>
              <a:buClr>
                <a:srgbClr val="680000"/>
              </a:buClr>
              <a:buFont typeface="Microsoft Sans Serif"/>
              <a:buChar char="•"/>
              <a:tabLst>
                <a:tab pos="29781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Мэдээлэл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үнэн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зѳв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байх;</a:t>
            </a:r>
          </a:p>
          <a:p>
            <a:pPr marL="297815" indent="-285115">
              <a:lnSpc>
                <a:spcPct val="100000"/>
              </a:lnSpc>
              <a:spcBef>
                <a:spcPts val="1220"/>
              </a:spcBef>
              <a:buFont typeface="Microsoft Sans Serif"/>
              <a:buChar char="•"/>
              <a:tabLst>
                <a:tab pos="29781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Мэдээлэл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бүрэн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бүтэн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байх;</a:t>
            </a:r>
          </a:p>
          <a:p>
            <a:pPr marL="297815" indent="-285115">
              <a:lnSpc>
                <a:spcPct val="100000"/>
              </a:lnSpc>
              <a:spcBef>
                <a:spcPts val="1220"/>
              </a:spcBef>
              <a:buFont typeface="Microsoft Sans Serif"/>
              <a:buChar char="•"/>
              <a:tabLst>
                <a:tab pos="29781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Мэдээлэл</a:t>
            </a:r>
            <a:r>
              <a:rPr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найдвартай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байх;</a:t>
            </a:r>
          </a:p>
          <a:p>
            <a:pPr marL="298450" marR="203200" indent="-285750">
              <a:lnSpc>
                <a:spcPct val="99100"/>
              </a:lnSpc>
              <a:spcBef>
                <a:spcPts val="124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Бүртгэлтэй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аж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ахуйн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нэгжүүдийг</a:t>
            </a:r>
            <a:r>
              <a:rPr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улсын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хэмжээнд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магадлах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боломжтой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байх;</a:t>
            </a:r>
          </a:p>
          <a:p>
            <a:pPr marL="297815" indent="-285115">
              <a:lnSpc>
                <a:spcPct val="100000"/>
              </a:lnSpc>
              <a:spcBef>
                <a:spcPts val="1225"/>
              </a:spcBef>
              <a:buFont typeface="Microsoft Sans Serif"/>
              <a:buChar char="•"/>
              <a:tabLst>
                <a:tab pos="29781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ШМС-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ийн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хяналт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ба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удирдлага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315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Ил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тод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байх;</a:t>
            </a:r>
          </a:p>
          <a:p>
            <a:pPr marL="298450" indent="-285750">
              <a:lnSpc>
                <a:spcPct val="100000"/>
              </a:lnSpc>
              <a:spcBef>
                <a:spcPts val="122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нууцлалыг</a:t>
            </a:r>
          </a:p>
          <a:p>
            <a:pPr marL="298450">
              <a:lnSpc>
                <a:spcPct val="100000"/>
              </a:lnSpc>
              <a:spcBef>
                <a:spcPts val="20"/>
              </a:spcBef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хадгалах;</a:t>
            </a:r>
          </a:p>
          <a:p>
            <a:pPr marL="298450" indent="-285750">
              <a:lnSpc>
                <a:spcPct val="100000"/>
              </a:lnSpc>
              <a:spcBef>
                <a:spcPts val="122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байдлыг</a:t>
            </a:r>
          </a:p>
          <a:p>
            <a:pPr marL="298450">
              <a:lnSpc>
                <a:spcPct val="100000"/>
              </a:lnSpc>
              <a:spcBef>
                <a:spcPts val="20"/>
              </a:spcBef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хангах;</a:t>
            </a:r>
          </a:p>
          <a:p>
            <a:pPr marL="298450" marR="5080" indent="-286385">
              <a:lnSpc>
                <a:spcPct val="100899"/>
              </a:lnSpc>
              <a:spcBef>
                <a:spcPts val="1125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ШМС</a:t>
            </a:r>
            <a:r>
              <a:rPr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одоо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байгаа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тѳрийн мэдээллийн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системтэй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нийцтэй байх.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86355" y="371474"/>
            <a:ext cx="6498590" cy="5854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2290"/>
              </a:lnSpc>
              <a:spcBef>
                <a:spcPts val="130"/>
              </a:spcBef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sz="18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18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системийн</a:t>
            </a:r>
            <a:r>
              <a:rPr sz="18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түлхүүр</a:t>
            </a:r>
            <a:r>
              <a:rPr sz="18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зарчмууд</a:t>
            </a:r>
            <a:r>
              <a:rPr sz="18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5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2290"/>
              </a:lnSpc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(ШМС:</a:t>
            </a:r>
            <a:r>
              <a:rPr sz="18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sz="1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18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  <a:r>
              <a:rPr sz="1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275" y="3152711"/>
            <a:ext cx="4653026" cy="198602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4783" y="373761"/>
            <a:ext cx="62357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24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z="2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байдлын</a:t>
            </a:r>
            <a:r>
              <a:rPr sz="24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хангалт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29150" y="3105150"/>
            <a:ext cx="885825" cy="10287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76153" y="2038350"/>
            <a:ext cx="867993" cy="98270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847715" y="3148647"/>
            <a:ext cx="2936240" cy="9621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05"/>
              </a:spcBef>
            </a:pP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lang="mn-MN" sz="1550" b="1" spc="10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</a:t>
            </a:r>
            <a:r>
              <a:rPr lang="mn-MN" sz="1550" b="1" spc="17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spc="-2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lang="mn-MN" sz="1550" b="1" spc="9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АЮЛГҮЙ</a:t>
            </a:r>
            <a:r>
              <a:rPr lang="mn-MN" sz="1550" b="1" spc="6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БАЙДЛЫН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ҮЙЛЧИЛГЭЭНИЙ</a:t>
            </a:r>
            <a:r>
              <a:rPr lang="mn-MN" sz="1550" b="1" spc="254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spc="-2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АЛБА</a:t>
            </a:r>
            <a:endParaRPr lang="mn-MN" sz="155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319275" y="2843276"/>
            <a:ext cx="3057525" cy="590550"/>
            <a:chOff x="1319275" y="2843276"/>
            <a:chExt cx="3057525" cy="590550"/>
          </a:xfrm>
        </p:grpSpPr>
        <p:sp>
          <p:nvSpPr>
            <p:cNvPr id="8" name="object 8"/>
            <p:cNvSpPr/>
            <p:nvPr/>
          </p:nvSpPr>
          <p:spPr>
            <a:xfrm>
              <a:off x="1319275" y="2843276"/>
              <a:ext cx="3057525" cy="590550"/>
            </a:xfrm>
            <a:custGeom>
              <a:avLst/>
              <a:gdLst/>
              <a:ahLst/>
              <a:cxnLst/>
              <a:rect l="l" t="t" r="r" b="b"/>
              <a:pathLst>
                <a:path w="3057525" h="590550">
                  <a:moveTo>
                    <a:pt x="276225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2762250" y="590550"/>
                  </a:lnTo>
                  <a:lnTo>
                    <a:pt x="3057525" y="295275"/>
                  </a:lnTo>
                  <a:lnTo>
                    <a:pt x="276225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19275" y="2843276"/>
              <a:ext cx="3057525" cy="590550"/>
            </a:xfrm>
            <a:custGeom>
              <a:avLst/>
              <a:gdLst/>
              <a:ahLst/>
              <a:cxnLst/>
              <a:rect l="l" t="t" r="r" b="b"/>
              <a:pathLst>
                <a:path w="3057525" h="590550">
                  <a:moveTo>
                    <a:pt x="0" y="0"/>
                  </a:moveTo>
                  <a:lnTo>
                    <a:pt x="2762250" y="0"/>
                  </a:lnTo>
                  <a:lnTo>
                    <a:pt x="3057525" y="295275"/>
                  </a:lnTo>
                  <a:lnTo>
                    <a:pt x="2762250" y="590550"/>
                  </a:lnTo>
                  <a:lnTo>
                    <a:pt x="0" y="59055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68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75816" y="983678"/>
            <a:ext cx="6972934" cy="1652696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304800" marR="5080" algn="just">
              <a:lnSpc>
                <a:spcPct val="92900"/>
              </a:lnSpc>
              <a:spcBef>
                <a:spcPts val="259"/>
              </a:spcBef>
            </a:pPr>
            <a:r>
              <a:rPr lang="en-US" sz="1400" b="1" noProof="1">
                <a:solidFill>
                  <a:srgbClr val="09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lang="en-US" sz="1400" b="1" spc="135" noProof="1">
                <a:solidFill>
                  <a:srgbClr val="09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09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</a:t>
            </a:r>
            <a:r>
              <a:rPr lang="en-US" sz="1400" b="1" spc="75" noProof="1">
                <a:solidFill>
                  <a:srgbClr val="0988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 spc="95" noProof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lang="en-US" sz="1400" b="1" spc="15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  <a:r>
              <a:rPr lang="en-US" sz="1400" b="1" spc="8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US" sz="1400" b="1" spc="12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lang="en-US" sz="1400" b="1" spc="8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халдлагыг</a:t>
            </a:r>
            <a:r>
              <a:rPr lang="en-US" sz="1400" b="1" spc="10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сѳрж,</a:t>
            </a:r>
            <a:r>
              <a:rPr lang="en-US" sz="1400" b="1" spc="10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spc="-2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бүх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ѳгѳгдлийн</a:t>
            </a:r>
            <a:r>
              <a:rPr lang="en-US" sz="1400" b="1" spc="14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нууцлалыг</a:t>
            </a:r>
            <a:r>
              <a:rPr lang="en-US" sz="1400" b="1" spc="16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хамгаалж,</a:t>
            </a:r>
            <a:r>
              <a:rPr lang="en-US" sz="1400" b="1" spc="18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халдашгүй</a:t>
            </a:r>
            <a:r>
              <a:rPr lang="en-US" sz="1400" b="1" spc="18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байдал,</a:t>
            </a:r>
            <a:r>
              <a:rPr lang="en-US" sz="1400" b="1" spc="18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бүрэн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ажиллагаатай</a:t>
            </a:r>
            <a:r>
              <a:rPr lang="en-US" sz="1400" b="1" spc="17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байдлыг</a:t>
            </a:r>
            <a:r>
              <a:rPr lang="en-US" sz="1400" b="1" spc="16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US" sz="1400" b="1" spc="1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  <a:r>
              <a:rPr lang="en-US" sz="1400" b="1" spc="114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болоод</a:t>
            </a:r>
            <a:r>
              <a:rPr lang="en-US" sz="1400" b="1" spc="12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ѳгѳгдлийн</a:t>
            </a:r>
            <a:r>
              <a:rPr lang="en-US" sz="1400" b="1" spc="114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бүх</a:t>
            </a:r>
            <a:r>
              <a:rPr lang="en-US" sz="1400" b="1" spc="8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түвшинд </a:t>
            </a:r>
            <a:r>
              <a:rPr lang="en-US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хангасан</a:t>
            </a:r>
            <a:r>
              <a:rPr lang="en-US" sz="1400" b="1" spc="16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байхаар</a:t>
            </a:r>
            <a:r>
              <a:rPr sz="1400" b="1" spc="16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зохиогдсон.</a:t>
            </a:r>
            <a:endParaRPr lang="mn-MN" sz="14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84345" marR="283210" algn="just">
              <a:lnSpc>
                <a:spcPct val="103000"/>
              </a:lnSpc>
              <a:spcBef>
                <a:spcPts val="1255"/>
              </a:spcBef>
            </a:pPr>
            <a:r>
              <a:rPr lang="mn-MN" sz="1400" b="1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lang="mn-MN" sz="1400" b="1" spc="114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ДИЖИТАЛ</a:t>
            </a:r>
            <a:r>
              <a:rPr lang="mn-MN" sz="1400" b="1" spc="130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spc="-25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 </a:t>
            </a:r>
            <a:r>
              <a:rPr lang="mn-MN" sz="1400" b="1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lang="mn-MN" sz="1400" b="1" spc="190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spc="-10" noProof="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ЗАХИРГААНЫ ГАЗАР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11119" y="2939458"/>
            <a:ext cx="2649220" cy="39818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mn-MN" sz="12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 аюулгүй байдлыг хангаж</a:t>
            </a:r>
            <a:endParaRPr lang="en-US" sz="12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mn-MN" sz="120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хангаж</a:t>
            </a:r>
            <a:r>
              <a:rPr sz="1200" b="1" spc="10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буй</a:t>
            </a:r>
            <a:r>
              <a:rPr sz="1200" b="1" spc="9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байгууллагууд: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47715" y="4251959"/>
            <a:ext cx="2540635" cy="7218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899"/>
              </a:lnSpc>
              <a:spcBef>
                <a:spcPts val="110"/>
              </a:spcBef>
            </a:pP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lang="mn-MN" sz="1550" b="1" spc="114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ДЭЭД</a:t>
            </a:r>
            <a:r>
              <a:rPr lang="mn-MN" sz="1550" b="1" spc="1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ЗѲВЛѲЛ,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АНХАН</a:t>
            </a:r>
            <a:r>
              <a:rPr lang="mn-MN" sz="1550" b="1" spc="7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ШАТНЫ</a:t>
            </a:r>
            <a:r>
              <a:rPr lang="mn-MN" sz="1550" b="1" spc="10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b="1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ШҮҮХҮҮД</a:t>
            </a:r>
            <a:endParaRPr lang="mn-MN" sz="155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14800" y="3743325"/>
            <a:ext cx="1847850" cy="14001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039" y="568960"/>
            <a:ext cx="6233795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2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z="24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байдлын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хангалт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C3411-7371-CF28-D99E-C3B527AAB247}"/>
              </a:ext>
            </a:extLst>
          </p:cNvPr>
          <p:cNvSpPr txBox="1"/>
          <p:nvPr/>
        </p:nvSpPr>
        <p:spPr>
          <a:xfrm>
            <a:off x="1905000" y="1809750"/>
            <a:ext cx="678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mn-MN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 байдлын нэгдсэн бодлогыг хэрэгжүүдэг</a:t>
            </a:r>
            <a:r>
              <a:rPr lang="en-US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mn-MN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 байдлын аудит хяналтыг тогтмол хуваариар хийдэг</a:t>
            </a:r>
            <a:r>
              <a:rPr lang="en-US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mn-MN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ШМС-ийн дэд бүтэц, үүнд: техник ба програм хангамжуудад тогтмол хяналт тавьдаг</a:t>
            </a:r>
            <a:r>
              <a:rPr lang="en-US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mn-MN" sz="18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mn-MN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Шүүгч,</a:t>
            </a:r>
            <a:r>
              <a:rPr lang="mn-MN" sz="1800" spc="-4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</a:t>
            </a:r>
            <a:r>
              <a:rPr lang="mn-MN" sz="1800" spc="-8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ажилтнуудад</a:t>
            </a:r>
            <a:r>
              <a:rPr lang="mn-MN" sz="1800" spc="-3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тогтмол</a:t>
            </a:r>
            <a:r>
              <a:rPr lang="mn-MN" sz="1800" spc="-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сургалт</a:t>
            </a:r>
            <a:r>
              <a:rPr lang="mn-MN" sz="1800" spc="-6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8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зохион байгуулдаг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7766" y="1491932"/>
            <a:ext cx="6830695" cy="2875146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98450" marR="5080" indent="-286385" algn="just">
              <a:lnSpc>
                <a:spcPct val="103000"/>
              </a:lnSpc>
              <a:spcBef>
                <a:spcPts val="70"/>
              </a:spcBef>
              <a:buClr>
                <a:srgbClr val="680000"/>
              </a:buClr>
              <a:buFont typeface="Microsoft Sans Serif"/>
              <a:buChar char="•"/>
              <a:tabLst>
                <a:tab pos="298450" algn="l"/>
              </a:tabLst>
            </a:pP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Дижитал</a:t>
            </a:r>
            <a:r>
              <a:rPr sz="1550" spc="14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гарын</a:t>
            </a:r>
            <a:r>
              <a:rPr sz="1550" spc="1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үсэг</a:t>
            </a:r>
            <a:r>
              <a:rPr sz="1550" spc="16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</a:t>
            </a:r>
            <a:r>
              <a:rPr sz="1550" spc="9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хандалтын</a:t>
            </a:r>
            <a:r>
              <a:rPr sz="1550" spc="1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хяналт</a:t>
            </a:r>
            <a:r>
              <a:rPr sz="1550" spc="10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sz="1550" spc="9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1550" spc="15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бүрэн</a:t>
            </a:r>
            <a:r>
              <a:rPr sz="1550" spc="14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бүтэн,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нууцлал</a:t>
            </a:r>
            <a:r>
              <a:rPr sz="1550" spc="13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sz="1550" spc="8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хангагдсан,</a:t>
            </a:r>
            <a:r>
              <a:rPr sz="1550" spc="1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хүртээмжтэй,</a:t>
            </a:r>
            <a:r>
              <a:rPr sz="1550" spc="1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эх</a:t>
            </a:r>
            <a:r>
              <a:rPr sz="1550" spc="9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сурвалж</a:t>
            </a:r>
            <a:r>
              <a:rPr sz="1550" spc="1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sz="1550" spc="8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үнэн</a:t>
            </a:r>
            <a:r>
              <a:rPr sz="1550" spc="17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spc="2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</a:t>
            </a:r>
            <a:r>
              <a:rPr sz="1550" spc="5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найдвартай</a:t>
            </a:r>
            <a:r>
              <a:rPr sz="1550" spc="16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r>
              <a:rPr sz="1550" spc="1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z="1550" spc="13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байдлын</a:t>
            </a:r>
            <a:r>
              <a:rPr sz="1550" spc="14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</a:t>
            </a:r>
            <a:r>
              <a:rPr sz="1550" spc="13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арга</a:t>
            </a:r>
            <a:r>
              <a:rPr sz="1550" spc="13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хэрэгсэл</a:t>
            </a:r>
            <a:r>
              <a:rPr sz="1550" spc="16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50" spc="-10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болдог</a:t>
            </a:r>
            <a:r>
              <a:rPr sz="155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50" spc="-1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5080" indent="-286385" algn="just">
              <a:lnSpc>
                <a:spcPct val="103000"/>
              </a:lnSpc>
              <a:spcBef>
                <a:spcPts val="70"/>
              </a:spcBef>
              <a:buClr>
                <a:srgbClr val="680000"/>
              </a:buClr>
              <a:buFont typeface="Microsoft Sans Serif"/>
              <a:buChar char="•"/>
              <a:tabLst>
                <a:tab pos="298450" algn="l"/>
              </a:tabLst>
            </a:pPr>
            <a:r>
              <a:rPr lang="mn-MN" sz="155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Хэрэглэгч ба хандалтын зөвшөөрлийн удирдлагыг ШМС-ийн администратор төвлөрсөн байдлаар, эсхүл орон нутгийн түвшинд хэрэгжүүлдэг</a:t>
            </a:r>
            <a:r>
              <a:rPr lang="en-US" sz="155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mn-MN" sz="1550" spc="-1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5080" indent="-286385" algn="just">
              <a:lnSpc>
                <a:spcPct val="103000"/>
              </a:lnSpc>
              <a:spcBef>
                <a:spcPts val="70"/>
              </a:spcBef>
              <a:buClr>
                <a:srgbClr val="680000"/>
              </a:buClr>
              <a:buFont typeface="Microsoft Sans Serif"/>
              <a:buChar char="•"/>
              <a:tabLst>
                <a:tab pos="298450" algn="l"/>
              </a:tabLst>
            </a:pPr>
            <a:r>
              <a:rPr lang="mn-MN" sz="155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ШМС-ийн дэд бүтцийн техник ба програм хангамжийн доголдлоос сэргийлж тэдгээрт тогтмол шинэчлэл хийдэг</a:t>
            </a:r>
            <a:r>
              <a:rPr lang="en-US" sz="155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50165" indent="-286385" algn="just">
              <a:lnSpc>
                <a:spcPct val="103000"/>
              </a:lnSpc>
              <a:spcBef>
                <a:spcPts val="124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Хандалтыг</a:t>
            </a:r>
            <a:r>
              <a:rPr lang="mn-MN" sz="1550" spc="2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mn-MN" sz="1550" spc="19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хэрэглэгчийн</a:t>
            </a:r>
            <a:r>
              <a:rPr lang="mn-MN" sz="1550" spc="13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эрхийн</a:t>
            </a:r>
            <a:r>
              <a:rPr lang="mn-MN" sz="1550" spc="17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байдалд</a:t>
            </a:r>
            <a:r>
              <a:rPr lang="mn-MN" sz="1550" spc="17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үндэслэн</a:t>
            </a:r>
            <a:r>
              <a:rPr lang="mn-MN" sz="1550" spc="13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тодорхой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үйлдлүүдээр</a:t>
            </a:r>
            <a:r>
              <a:rPr lang="mn-MN" sz="1550" spc="2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олгодог</a:t>
            </a:r>
            <a:r>
              <a:rPr lang="mn-MN" sz="1550" spc="15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(жишээ</a:t>
            </a:r>
            <a:r>
              <a:rPr lang="mn-MN" sz="1550" spc="16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нь:</a:t>
            </a:r>
            <a:r>
              <a:rPr lang="mn-MN" sz="1550" spc="15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унших,</a:t>
            </a:r>
            <a:r>
              <a:rPr lang="mn-MN" sz="1550" spc="14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бичих,</a:t>
            </a:r>
            <a:r>
              <a:rPr lang="mn-MN" sz="1550" spc="14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ѳѳрчлѳх,</a:t>
            </a:r>
            <a:r>
              <a:rPr lang="mn-MN" sz="1550" spc="14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устгах,</a:t>
            </a:r>
            <a:r>
              <a:rPr lang="mn-MN" sz="1550" spc="14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татаж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авах</a:t>
            </a:r>
            <a:r>
              <a:rPr lang="mn-MN" sz="1550" spc="6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гэх</a:t>
            </a:r>
            <a:r>
              <a:rPr lang="mn-MN" sz="1550" spc="65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550" spc="-10" noProof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мэт).</a:t>
            </a:r>
            <a:endParaRPr lang="mn-MN" sz="155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8004" y="752792"/>
            <a:ext cx="6235065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байдлын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хангалт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937766" y="1575117"/>
            <a:ext cx="6713220" cy="29399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marR="5080" indent="-286385" algn="just">
              <a:spcBef>
                <a:spcPts val="121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lang="mn-MN" spc="-10" dirty="0">
                <a:latin typeface="Arial" panose="020B0604020202020204" pitchFamily="34" charset="0"/>
                <a:cs typeface="Arial" panose="020B0604020202020204" pitchFamily="34" charset="0"/>
              </a:rPr>
              <a:t>Шүүгч, шүүхийн ажилтнуудад тухайн албан тушаалд томилогдсон даруйд сургалт явуулдаг</a:t>
            </a:r>
            <a:r>
              <a:rPr lang="en-US" spc="-1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5080" indent="-286385" algn="just">
              <a:lnSpc>
                <a:spcPct val="100000"/>
              </a:lnSpc>
              <a:spcBef>
                <a:spcPts val="121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Ѳгѳгдѳл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бичиг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баримт,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үйлдлүүдийн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бичлэгийг</a:t>
            </a:r>
            <a:r>
              <a:rPr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байнга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хийдэг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98450" marR="5080" indent="-286385" algn="just">
              <a:lnSpc>
                <a:spcPct val="100000"/>
              </a:lnSpc>
              <a:spcBef>
                <a:spcPts val="121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lang="mn-MN" spc="-10" dirty="0">
                <a:latin typeface="Arial" panose="020B0604020202020204" pitchFamily="34" charset="0"/>
                <a:cs typeface="Arial" panose="020B0604020202020204" pitchFamily="34" charset="0"/>
              </a:rPr>
              <a:t>Гарсан алдаа ба техник, програм хангамжид үүссэн асуудлыг байнга залруулж, засаж байдаг</a:t>
            </a:r>
            <a:r>
              <a:rPr lang="en-US" spc="-1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98450" marR="5080" indent="-286385" algn="just">
              <a:lnSpc>
                <a:spcPct val="100000"/>
              </a:lnSpc>
              <a:spcBef>
                <a:spcPts val="1210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lang="mn-MN" spc="-10" dirty="0">
                <a:latin typeface="Arial" panose="020B0604020202020204" pitchFamily="34" charset="0"/>
                <a:cs typeface="Arial" panose="020B0604020202020204" pitchFamily="34" charset="0"/>
              </a:rPr>
              <a:t>Антивирус, програм хангамжийн шинэчлэл, тусгай зөвшөөрлийн шаардлага, нөхцлийг дагадаг.</a:t>
            </a:r>
            <a:endParaRPr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6879" y="328231"/>
            <a:ext cx="7109460" cy="836446"/>
          </a:xfrm>
          <a:prstGeom prst="rect">
            <a:avLst/>
          </a:prstGeom>
        </p:spPr>
        <p:txBody>
          <a:bodyPr vert="horz" wrap="square" lIns="0" tIns="43211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Мэдээллийн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байдлын</a:t>
            </a:r>
            <a:r>
              <a:rPr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хангалт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1548" rIns="0" bIns="0" rtlCol="0">
            <a:spAutoFit/>
          </a:bodyPr>
          <a:lstStyle/>
          <a:p>
            <a:pPr marL="97790" marR="5080">
              <a:lnSpc>
                <a:spcPts val="2780"/>
              </a:lnSpc>
              <a:spcBef>
                <a:spcPts val="505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байдалд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гарсан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тохиолдлын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хариу</a:t>
            </a: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арга</a:t>
            </a:r>
            <a:r>
              <a:rPr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хэмжээ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1970" y="1865947"/>
            <a:ext cx="5903595" cy="24951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25"/>
              </a:spcBef>
              <a:buFont typeface="Microsoft Sans Serif"/>
              <a:buChar char="•"/>
              <a:tabLst>
                <a:tab pos="298450" algn="l"/>
              </a:tabLst>
            </a:pP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sz="2000" spc="-9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sz="2000" spc="-8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байдалд</a:t>
            </a:r>
            <a:r>
              <a:rPr sz="2000" spc="-3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гарсан</a:t>
            </a:r>
            <a:r>
              <a:rPr sz="2000" spc="-1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тохиолдлын</a:t>
            </a:r>
            <a:r>
              <a:rPr sz="20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0085" algn="just">
              <a:lnSpc>
                <a:spcPts val="2290"/>
              </a:lnSpc>
              <a:spcBef>
                <a:spcPts val="1885"/>
              </a:spcBef>
            </a:pP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sz="2000" spc="-6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онд</a:t>
            </a:r>
            <a:r>
              <a:rPr sz="2000" spc="-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000" spc="-1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601</a:t>
            </a:r>
            <a:r>
              <a:rPr sz="2000" spc="-5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тохиолдол;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0085" algn="just">
              <a:lnSpc>
                <a:spcPts val="2290"/>
              </a:lnSpc>
            </a:pP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sz="2000" spc="-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онд</a:t>
            </a:r>
            <a:r>
              <a:rPr sz="2000" spc="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000" spc="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320</a:t>
            </a:r>
            <a:r>
              <a:rPr sz="2000" spc="-4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тохиолдол.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810895" indent="-285750" algn="just">
              <a:lnSpc>
                <a:spcPct val="178400"/>
              </a:lnSpc>
              <a:spcBef>
                <a:spcPts val="75"/>
              </a:spcBef>
              <a:buFont typeface="Microsoft Sans Serif"/>
              <a:buChar char="•"/>
              <a:tabLst>
                <a:tab pos="680085" algn="l"/>
              </a:tabLst>
            </a:pP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Хариу</a:t>
            </a:r>
            <a:r>
              <a:rPr sz="2000" spc="-5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арга</a:t>
            </a:r>
            <a:r>
              <a:rPr sz="2000" spc="-5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хэмжээнд</a:t>
            </a:r>
            <a:r>
              <a:rPr sz="2000" spc="-2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зарцуулсан</a:t>
            </a:r>
            <a:r>
              <a:rPr sz="20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хугацаа</a:t>
            </a:r>
            <a:r>
              <a:rPr sz="2000" spc="-1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z="2000" spc="-3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минутаас</a:t>
            </a:r>
            <a:r>
              <a:rPr sz="2000" spc="-3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sz="2000" spc="-15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цаг</a:t>
            </a:r>
            <a:r>
              <a:rPr sz="2000" spc="-20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95449" cy="1543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451</Words>
  <Application>Microsoft Office PowerPoint</Application>
  <PresentationFormat>On-screen Show (16:9)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</vt:lpstr>
      <vt:lpstr>Microsoft Sans Serif</vt:lpstr>
      <vt:lpstr>Office Theme</vt:lpstr>
      <vt:lpstr>PowerPoint Presentation</vt:lpstr>
      <vt:lpstr>Бүгд Найрамдах Молдав Улсын Шүүхийн Мэдээллийн Систем</vt:lpstr>
      <vt:lpstr>Бүгд Найрамдах Молдав Улсын Шүүхийн Мэдээллийн Систем</vt:lpstr>
      <vt:lpstr>Шүүхийн мэдээллийн системийн түлхүүр зарчмууд – (ШМС: Шүүхийн мэдээллийн систем )</vt:lpstr>
      <vt:lpstr>Мэдээллийн аюулгүй байдлын хангалт</vt:lpstr>
      <vt:lpstr>Мэдээллийн аюулгүй байдлын хангалт</vt:lpstr>
      <vt:lpstr>Мэдээллийн аюулгүй байдлын хангалт</vt:lpstr>
      <vt:lpstr>Мэдээллийн аюулгүй байдлын хангалт</vt:lpstr>
      <vt:lpstr>Кибер аюулгүй байдалд гарсан тохиолдлын хариу арга хэмжээ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Anuurad  Rentsendagva</dc:creator>
  <cp:lastModifiedBy>Anuurad  Rentsendagva</cp:lastModifiedBy>
  <cp:revision>6</cp:revision>
  <dcterms:created xsi:type="dcterms:W3CDTF">2025-06-14T06:11:22Z</dcterms:created>
  <dcterms:modified xsi:type="dcterms:W3CDTF">2025-06-14T10:30:08Z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2025-06-13T00:00:00Z</vt:filetime>
  </property>
  <property fmtid="{D5CDD505-2E9C-101B-9397-08002B2CF9AE}" pid="3" name="LastSaved">
    <vt:filetime>2025-06-14T00:00:00Z</vt:filetime>
  </property>
</Properties>
</file>