
<file path=[Content_Types].xml><?xml version="1.0" encoding="utf-8"?>
<Types xmlns="http://schemas.openxmlformats.org/package/2006/content-types">
  <Default Extension="jpeg" ContentType="image/jpeg"/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D794C-1F7E-49B9-9EEC-67E1AE12C34C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CCD3D9A-0CC9-420C-86D6-6AF5A94D1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464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D794C-1F7E-49B9-9EEC-67E1AE12C34C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CCD3D9A-0CC9-420C-86D6-6AF5A94D1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242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D794C-1F7E-49B9-9EEC-67E1AE12C34C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CCD3D9A-0CC9-420C-86D6-6AF5A94D192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365167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D794C-1F7E-49B9-9EEC-67E1AE12C34C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CCD3D9A-0CC9-420C-86D6-6AF5A94D1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0948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D794C-1F7E-49B9-9EEC-67E1AE12C34C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CCD3D9A-0CC9-420C-86D6-6AF5A94D1926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979687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D794C-1F7E-49B9-9EEC-67E1AE12C34C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CCD3D9A-0CC9-420C-86D6-6AF5A94D1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7762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D794C-1F7E-49B9-9EEC-67E1AE12C34C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D3D9A-0CC9-420C-86D6-6AF5A94D1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5881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D794C-1F7E-49B9-9EEC-67E1AE12C34C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D3D9A-0CC9-420C-86D6-6AF5A94D1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804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D794C-1F7E-49B9-9EEC-67E1AE12C34C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D3D9A-0CC9-420C-86D6-6AF5A94D1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26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D794C-1F7E-49B9-9EEC-67E1AE12C34C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CCD3D9A-0CC9-420C-86D6-6AF5A94D1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55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D794C-1F7E-49B9-9EEC-67E1AE12C34C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CCD3D9A-0CC9-420C-86D6-6AF5A94D1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341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D794C-1F7E-49B9-9EEC-67E1AE12C34C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CCD3D9A-0CC9-420C-86D6-6AF5A94D1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795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D794C-1F7E-49B9-9EEC-67E1AE12C34C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D3D9A-0CC9-420C-86D6-6AF5A94D1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368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D794C-1F7E-49B9-9EEC-67E1AE12C34C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D3D9A-0CC9-420C-86D6-6AF5A94D1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583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D794C-1F7E-49B9-9EEC-67E1AE12C34C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D3D9A-0CC9-420C-86D6-6AF5A94D1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824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D794C-1F7E-49B9-9EEC-67E1AE12C34C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CCD3D9A-0CC9-420C-86D6-6AF5A94D1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986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D794C-1F7E-49B9-9EEC-67E1AE12C34C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CCD3D9A-0CC9-420C-86D6-6AF5A94D1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807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30D3D-A8C4-DE36-47AD-3DD6095C25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16351" y="661375"/>
            <a:ext cx="7966336" cy="1940977"/>
          </a:xfrm>
        </p:spPr>
        <p:txBody>
          <a:bodyPr>
            <a:noAutofit/>
          </a:bodyPr>
          <a:lstStyle/>
          <a:p>
            <a:pPr algn="just"/>
            <a:r>
              <a:rPr lang="mn-MN" sz="32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ШҮҮГЧ, ШҮҮХИЙН АЖИЛТНУУДЫГ ЦАХИМ ЭРИНД БЭЛТГЭХ НЬ: </a:t>
            </a:r>
            <a:r>
              <a:rPr lang="mn-MN" sz="32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УЗБЕКИСТАН УЛСЫН ТУРШЛАГА</a:t>
            </a:r>
            <a:endParaRPr lang="en-US" sz="32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A576CF-9D04-4378-8F02-AA23C087D4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5759" y="3429000"/>
            <a:ext cx="8308651" cy="1702293"/>
          </a:xfrm>
        </p:spPr>
        <p:txBody>
          <a:bodyPr>
            <a:normAutofit fontScale="85000" lnSpcReduction="20000"/>
          </a:bodyPr>
          <a:lstStyle/>
          <a:p>
            <a:r>
              <a:rPr lang="mn-MN" sz="2300" b="1" u="sng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ФАРРУХ ТУРАХОДЖАЕВ (</a:t>
            </a:r>
            <a:r>
              <a:rPr lang="en-US" sz="2300" b="1" u="sng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FARRUKH TURAKHODJAEV)</a:t>
            </a:r>
            <a:endParaRPr lang="mn-MN" sz="2300" b="1" u="sng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mn-MN" sz="2300" u="sng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COIL </a:t>
            </a:r>
            <a:r>
              <a:rPr lang="mn-MN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ХѲТѲЛБѲРИЙН ТѲГСѲГЧ ХУУЛЬ ДЭЭДЛЭХ ЁС 2025</a:t>
            </a:r>
          </a:p>
          <a:p>
            <a:r>
              <a:rPr lang="mn-MN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МОНГОЛ УЛС, УЛААНБААТАР ХОТ </a:t>
            </a:r>
          </a:p>
          <a:p>
            <a:r>
              <a:rPr lang="mn-MN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 ОНЫ 6 САРЫН 16-17</a:t>
            </a:r>
          </a:p>
          <a:p>
            <a:endParaRPr lang="en-US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682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666D8-D443-A284-C936-E8D4D62A7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55648"/>
          </a:xfrm>
        </p:spPr>
        <p:txBody>
          <a:bodyPr>
            <a:normAutofit/>
          </a:bodyPr>
          <a:lstStyle/>
          <a:p>
            <a:r>
              <a:rPr lang="mn-MN" sz="32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ИНФОГРАФИК: ЦАХИМЖИЛТЫН ӨСӨЛТ</a:t>
            </a:r>
            <a:endParaRPr lang="en-US" sz="3200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5DB8DD-ACEF-8003-AD30-379A871A8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429305"/>
            <a:ext cx="8915400" cy="44819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mn-MN" sz="20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mn-MN" sz="2000" b="1" u="sng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ШҮҮХЭД МЭДЭЭЛЛИЙН ТЕХНОЛОГИ НЭВТРҮҮЛСЭН ДЭВШИЛ</a:t>
            </a:r>
          </a:p>
          <a:p>
            <a:pPr marL="0" indent="0">
              <a:buNone/>
            </a:pPr>
            <a:endParaRPr lang="en-US" sz="2000" b="1" u="sng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7B89C68-A256-895D-DF9B-823E5531099D}"/>
              </a:ext>
            </a:extLst>
          </p:cNvPr>
          <p:cNvGrpSpPr/>
          <p:nvPr/>
        </p:nvGrpSpPr>
        <p:grpSpPr>
          <a:xfrm>
            <a:off x="2768979" y="2128849"/>
            <a:ext cx="7051358" cy="3931920"/>
            <a:chOff x="984567" y="2137727"/>
            <a:chExt cx="7051358" cy="3931920"/>
          </a:xfrm>
        </p:grpSpPr>
        <p:sp>
          <p:nvSpPr>
            <p:cNvPr id="5" name="object 4">
              <a:extLst>
                <a:ext uri="{FF2B5EF4-FFF2-40B4-BE49-F238E27FC236}">
                  <a16:creationId xmlns:a16="http://schemas.microsoft.com/office/drawing/2014/main" id="{499DA7BA-571A-0098-83FE-F03666722846}"/>
                </a:ext>
              </a:extLst>
            </p:cNvPr>
            <p:cNvSpPr txBox="1"/>
            <p:nvPr/>
          </p:nvSpPr>
          <p:spPr>
            <a:xfrm>
              <a:off x="984567" y="2137727"/>
              <a:ext cx="6854190" cy="39319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2950" b="1" i="1" spc="-25" dirty="0">
                  <a:solidFill>
                    <a:srgbClr val="404040"/>
                  </a:solidFill>
                  <a:latin typeface="Arial"/>
                  <a:cs typeface="Arial"/>
                </a:rPr>
                <a:t>80</a:t>
              </a:r>
              <a:endParaRPr sz="2950" dirty="0">
                <a:latin typeface="Arial"/>
                <a:cs typeface="Arial"/>
              </a:endParaRPr>
            </a:p>
            <a:p>
              <a:pPr marL="15875">
                <a:lnSpc>
                  <a:spcPct val="100000"/>
                </a:lnSpc>
                <a:spcBef>
                  <a:spcPts val="2390"/>
                </a:spcBef>
              </a:pPr>
              <a:r>
                <a:rPr sz="2950" b="1" i="1" spc="-25" dirty="0">
                  <a:solidFill>
                    <a:srgbClr val="404040"/>
                  </a:solidFill>
                  <a:latin typeface="Arial"/>
                  <a:cs typeface="Arial"/>
                </a:rPr>
                <a:t>60</a:t>
              </a:r>
              <a:endParaRPr sz="2950" dirty="0">
                <a:latin typeface="Arial"/>
                <a:cs typeface="Arial"/>
              </a:endParaRPr>
            </a:p>
            <a:p>
              <a:pPr marL="19050">
                <a:lnSpc>
                  <a:spcPct val="100000"/>
                </a:lnSpc>
                <a:spcBef>
                  <a:spcPts val="2360"/>
                </a:spcBef>
              </a:pPr>
              <a:r>
                <a:rPr sz="2950" b="1" i="1" spc="-25" dirty="0">
                  <a:solidFill>
                    <a:srgbClr val="404040"/>
                  </a:solidFill>
                  <a:latin typeface="Arial"/>
                  <a:cs typeface="Arial"/>
                </a:rPr>
                <a:t>40</a:t>
              </a:r>
              <a:endParaRPr sz="2950" dirty="0">
                <a:latin typeface="Arial"/>
                <a:cs typeface="Arial"/>
              </a:endParaRPr>
            </a:p>
            <a:p>
              <a:pPr marL="22225">
                <a:lnSpc>
                  <a:spcPct val="100000"/>
                </a:lnSpc>
                <a:spcBef>
                  <a:spcPts val="2390"/>
                </a:spcBef>
              </a:pPr>
              <a:r>
                <a:rPr sz="2950" b="1" i="1" spc="-295" dirty="0">
                  <a:solidFill>
                    <a:srgbClr val="404040"/>
                  </a:solidFill>
                  <a:latin typeface="Arial"/>
                  <a:cs typeface="Arial"/>
                </a:rPr>
                <a:t>20</a:t>
              </a:r>
              <a:endParaRPr sz="2950" dirty="0">
                <a:latin typeface="Arial"/>
                <a:cs typeface="Arial"/>
              </a:endParaRPr>
            </a:p>
            <a:p>
              <a:pPr marL="180975">
                <a:lnSpc>
                  <a:spcPct val="100000"/>
                </a:lnSpc>
                <a:spcBef>
                  <a:spcPts val="2360"/>
                </a:spcBef>
              </a:pPr>
              <a:r>
                <a:rPr sz="2950" b="1" i="1" spc="-50" dirty="0">
                  <a:solidFill>
                    <a:srgbClr val="404040"/>
                  </a:solidFill>
                  <a:latin typeface="Arial"/>
                  <a:cs typeface="Arial"/>
                </a:rPr>
                <a:t>0</a:t>
              </a:r>
              <a:endParaRPr sz="2950" dirty="0">
                <a:latin typeface="Arial"/>
                <a:cs typeface="Arial"/>
              </a:endParaRPr>
            </a:p>
            <a:p>
              <a:pPr marL="987425">
                <a:lnSpc>
                  <a:spcPct val="100000"/>
                </a:lnSpc>
                <a:spcBef>
                  <a:spcPts val="15"/>
                </a:spcBef>
                <a:tabLst>
                  <a:tab pos="2318385" algn="l"/>
                  <a:tab pos="3569970" algn="l"/>
                  <a:tab pos="4855845" algn="l"/>
                  <a:tab pos="6142355" algn="l"/>
                </a:tabLst>
              </a:pPr>
              <a:r>
                <a:rPr sz="2950" b="1" i="1" spc="-290" dirty="0">
                  <a:solidFill>
                    <a:srgbClr val="404040"/>
                  </a:solidFill>
                  <a:latin typeface="Arial"/>
                  <a:cs typeface="Arial"/>
                </a:rPr>
                <a:t>2020</a:t>
              </a:r>
              <a:r>
                <a:rPr sz="2950" b="1" i="1" dirty="0">
                  <a:solidFill>
                    <a:srgbClr val="404040"/>
                  </a:solidFill>
                  <a:latin typeface="Arial"/>
                  <a:cs typeface="Arial"/>
                </a:rPr>
                <a:t>	</a:t>
              </a:r>
              <a:r>
                <a:rPr sz="2950" b="1" i="1" spc="-290" dirty="0">
                  <a:solidFill>
                    <a:srgbClr val="404040"/>
                  </a:solidFill>
                  <a:latin typeface="Arial"/>
                  <a:cs typeface="Arial"/>
                </a:rPr>
                <a:t>2021</a:t>
              </a:r>
              <a:r>
                <a:rPr sz="2950" b="1" i="1" dirty="0">
                  <a:solidFill>
                    <a:srgbClr val="404040"/>
                  </a:solidFill>
                  <a:latin typeface="Arial"/>
                  <a:cs typeface="Arial"/>
                </a:rPr>
                <a:t>	</a:t>
              </a:r>
              <a:r>
                <a:rPr sz="2950" b="1" i="1" spc="-290" dirty="0">
                  <a:solidFill>
                    <a:srgbClr val="404040"/>
                  </a:solidFill>
                  <a:latin typeface="Arial"/>
                  <a:cs typeface="Arial"/>
                </a:rPr>
                <a:t>2022</a:t>
              </a:r>
              <a:r>
                <a:rPr sz="2950" b="1" i="1" dirty="0">
                  <a:solidFill>
                    <a:srgbClr val="404040"/>
                  </a:solidFill>
                  <a:latin typeface="Arial"/>
                  <a:cs typeface="Arial"/>
                </a:rPr>
                <a:t>	</a:t>
              </a:r>
              <a:r>
                <a:rPr sz="2950" b="1" i="1" spc="-290" dirty="0">
                  <a:solidFill>
                    <a:srgbClr val="404040"/>
                  </a:solidFill>
                  <a:latin typeface="Arial"/>
                  <a:cs typeface="Arial"/>
                </a:rPr>
                <a:t>2023</a:t>
              </a:r>
              <a:r>
                <a:rPr sz="2950" b="1" i="1" dirty="0">
                  <a:solidFill>
                    <a:srgbClr val="404040"/>
                  </a:solidFill>
                  <a:latin typeface="Arial"/>
                  <a:cs typeface="Arial"/>
                </a:rPr>
                <a:t>	</a:t>
              </a:r>
              <a:r>
                <a:rPr sz="2950" b="1" i="1" spc="-290" dirty="0">
                  <a:solidFill>
                    <a:srgbClr val="404040"/>
                  </a:solidFill>
                  <a:latin typeface="Arial"/>
                  <a:cs typeface="Arial"/>
                </a:rPr>
                <a:t>2024</a:t>
              </a:r>
              <a:endParaRPr sz="2950" dirty="0">
                <a:latin typeface="Arial"/>
                <a:cs typeface="Arial"/>
              </a:endParaRPr>
            </a:p>
          </p:txBody>
        </p:sp>
        <p:grpSp>
          <p:nvGrpSpPr>
            <p:cNvPr id="6" name="object 6">
              <a:extLst>
                <a:ext uri="{FF2B5EF4-FFF2-40B4-BE49-F238E27FC236}">
                  <a16:creationId xmlns:a16="http://schemas.microsoft.com/office/drawing/2014/main" id="{4D4C0B7C-15AD-1A54-AB28-EFE0790B26CB}"/>
                </a:ext>
              </a:extLst>
            </p:cNvPr>
            <p:cNvGrpSpPr/>
            <p:nvPr/>
          </p:nvGrpSpPr>
          <p:grpSpPr>
            <a:xfrm>
              <a:off x="1479550" y="2362200"/>
              <a:ext cx="6556375" cy="3121660"/>
              <a:chOff x="1537335" y="2399220"/>
              <a:chExt cx="6556375" cy="3121660"/>
            </a:xfrm>
          </p:grpSpPr>
          <p:sp>
            <p:nvSpPr>
              <p:cNvPr id="7" name="object 7">
                <a:extLst>
                  <a:ext uri="{FF2B5EF4-FFF2-40B4-BE49-F238E27FC236}">
                    <a16:creationId xmlns:a16="http://schemas.microsoft.com/office/drawing/2014/main" id="{ADF78B1E-3520-5BBE-FEC6-ABD16FF1B643}"/>
                  </a:ext>
                </a:extLst>
              </p:cNvPr>
              <p:cNvSpPr/>
              <p:nvPr/>
            </p:nvSpPr>
            <p:spPr>
              <a:xfrm>
                <a:off x="1651635" y="2403982"/>
                <a:ext cx="6436995" cy="2252345"/>
              </a:xfrm>
              <a:custGeom>
                <a:avLst/>
                <a:gdLst/>
                <a:ahLst/>
                <a:cxnLst/>
                <a:rect l="l" t="t" r="r" b="b"/>
                <a:pathLst>
                  <a:path w="6436995" h="2252345">
                    <a:moveTo>
                      <a:pt x="0" y="2252344"/>
                    </a:moveTo>
                    <a:lnTo>
                      <a:pt x="1673225" y="2252344"/>
                    </a:lnTo>
                  </a:path>
                  <a:path w="6436995" h="2252345">
                    <a:moveTo>
                      <a:pt x="2188210" y="2252344"/>
                    </a:moveTo>
                    <a:lnTo>
                      <a:pt x="2961004" y="2252344"/>
                    </a:lnTo>
                  </a:path>
                  <a:path w="6436995" h="2252345">
                    <a:moveTo>
                      <a:pt x="3475990" y="2252344"/>
                    </a:moveTo>
                    <a:lnTo>
                      <a:pt x="4248785" y="2252344"/>
                    </a:lnTo>
                  </a:path>
                  <a:path w="6436995" h="2252345">
                    <a:moveTo>
                      <a:pt x="4763770" y="2252344"/>
                    </a:moveTo>
                    <a:lnTo>
                      <a:pt x="5536565" y="2252344"/>
                    </a:lnTo>
                  </a:path>
                  <a:path w="6436995" h="2252345">
                    <a:moveTo>
                      <a:pt x="6051549" y="2252344"/>
                    </a:moveTo>
                    <a:lnTo>
                      <a:pt x="6436995" y="2252344"/>
                    </a:lnTo>
                  </a:path>
                  <a:path w="6436995" h="2252345">
                    <a:moveTo>
                      <a:pt x="3475990" y="1501139"/>
                    </a:moveTo>
                    <a:lnTo>
                      <a:pt x="4248785" y="1501139"/>
                    </a:lnTo>
                  </a:path>
                  <a:path w="6436995" h="2252345">
                    <a:moveTo>
                      <a:pt x="0" y="1501139"/>
                    </a:moveTo>
                    <a:lnTo>
                      <a:pt x="2961004" y="1501139"/>
                    </a:lnTo>
                  </a:path>
                  <a:path w="6436995" h="2252345">
                    <a:moveTo>
                      <a:pt x="4763770" y="1501139"/>
                    </a:moveTo>
                    <a:lnTo>
                      <a:pt x="5536565" y="1501139"/>
                    </a:lnTo>
                  </a:path>
                  <a:path w="6436995" h="2252345">
                    <a:moveTo>
                      <a:pt x="6051549" y="1501139"/>
                    </a:moveTo>
                    <a:lnTo>
                      <a:pt x="6436995" y="1501139"/>
                    </a:lnTo>
                  </a:path>
                  <a:path w="6436995" h="2252345">
                    <a:moveTo>
                      <a:pt x="4763770" y="751204"/>
                    </a:moveTo>
                    <a:lnTo>
                      <a:pt x="5536565" y="751204"/>
                    </a:lnTo>
                  </a:path>
                  <a:path w="6436995" h="2252345">
                    <a:moveTo>
                      <a:pt x="0" y="751204"/>
                    </a:moveTo>
                    <a:lnTo>
                      <a:pt x="4248785" y="751204"/>
                    </a:lnTo>
                  </a:path>
                  <a:path w="6436995" h="2252345">
                    <a:moveTo>
                      <a:pt x="6051549" y="751204"/>
                    </a:moveTo>
                    <a:lnTo>
                      <a:pt x="6436995" y="751204"/>
                    </a:lnTo>
                  </a:path>
                  <a:path w="6436995" h="2252345">
                    <a:moveTo>
                      <a:pt x="0" y="0"/>
                    </a:moveTo>
                    <a:lnTo>
                      <a:pt x="6436995" y="0"/>
                    </a:lnTo>
                  </a:path>
                </a:pathLst>
              </a:custGeom>
              <a:ln w="9525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" name="object 8">
                <a:extLst>
                  <a:ext uri="{FF2B5EF4-FFF2-40B4-BE49-F238E27FC236}">
                    <a16:creationId xmlns:a16="http://schemas.microsoft.com/office/drawing/2014/main" id="{8992E528-BF53-173D-5881-EFE316F6462E}"/>
                  </a:ext>
                </a:extLst>
              </p:cNvPr>
              <p:cNvSpPr/>
              <p:nvPr/>
            </p:nvSpPr>
            <p:spPr>
              <a:xfrm>
                <a:off x="2037080" y="4844287"/>
                <a:ext cx="514984" cy="561975"/>
              </a:xfrm>
              <a:custGeom>
                <a:avLst/>
                <a:gdLst/>
                <a:ahLst/>
                <a:cxnLst/>
                <a:rect l="l" t="t" r="r" b="b"/>
                <a:pathLst>
                  <a:path w="514985" h="561975">
                    <a:moveTo>
                      <a:pt x="514984" y="0"/>
                    </a:moveTo>
                    <a:lnTo>
                      <a:pt x="0" y="0"/>
                    </a:lnTo>
                    <a:lnTo>
                      <a:pt x="0" y="561975"/>
                    </a:lnTo>
                    <a:lnTo>
                      <a:pt x="514984" y="561975"/>
                    </a:lnTo>
                    <a:lnTo>
                      <a:pt x="514984" y="0"/>
                    </a:lnTo>
                    <a:close/>
                  </a:path>
                </a:pathLst>
              </a:custGeom>
              <a:solidFill>
                <a:srgbClr val="A32E0E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" name="object 9">
                <a:extLst>
                  <a:ext uri="{FF2B5EF4-FFF2-40B4-BE49-F238E27FC236}">
                    <a16:creationId xmlns:a16="http://schemas.microsoft.com/office/drawing/2014/main" id="{1DB62076-D8C5-2EDC-5B7D-4DEAD94D2897}"/>
                  </a:ext>
                </a:extLst>
              </p:cNvPr>
              <p:cNvSpPr/>
              <p:nvPr/>
            </p:nvSpPr>
            <p:spPr>
              <a:xfrm>
                <a:off x="3324860" y="4280407"/>
                <a:ext cx="514984" cy="1125855"/>
              </a:xfrm>
              <a:custGeom>
                <a:avLst/>
                <a:gdLst/>
                <a:ahLst/>
                <a:cxnLst/>
                <a:rect l="l" t="t" r="r" b="b"/>
                <a:pathLst>
                  <a:path w="514985" h="1125854">
                    <a:moveTo>
                      <a:pt x="514985" y="0"/>
                    </a:moveTo>
                    <a:lnTo>
                      <a:pt x="0" y="0"/>
                    </a:lnTo>
                    <a:lnTo>
                      <a:pt x="0" y="1125855"/>
                    </a:lnTo>
                    <a:lnTo>
                      <a:pt x="514985" y="1125855"/>
                    </a:lnTo>
                    <a:lnTo>
                      <a:pt x="514985" y="0"/>
                    </a:lnTo>
                    <a:close/>
                  </a:path>
                </a:pathLst>
              </a:custGeom>
              <a:solidFill>
                <a:srgbClr val="DE7C1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10">
                <a:extLst>
                  <a:ext uri="{FF2B5EF4-FFF2-40B4-BE49-F238E27FC236}">
                    <a16:creationId xmlns:a16="http://schemas.microsoft.com/office/drawing/2014/main" id="{75A14462-AFFB-7F7E-F467-161DBD63ED02}"/>
                  </a:ext>
                </a:extLst>
              </p:cNvPr>
              <p:cNvSpPr/>
              <p:nvPr/>
            </p:nvSpPr>
            <p:spPr>
              <a:xfrm>
                <a:off x="4612639" y="3530472"/>
                <a:ext cx="514984" cy="1875789"/>
              </a:xfrm>
              <a:custGeom>
                <a:avLst/>
                <a:gdLst/>
                <a:ahLst/>
                <a:cxnLst/>
                <a:rect l="l" t="t" r="r" b="b"/>
                <a:pathLst>
                  <a:path w="514985" h="1875789">
                    <a:moveTo>
                      <a:pt x="514985" y="0"/>
                    </a:moveTo>
                    <a:lnTo>
                      <a:pt x="0" y="0"/>
                    </a:lnTo>
                    <a:lnTo>
                      <a:pt x="0" y="1875789"/>
                    </a:lnTo>
                    <a:lnTo>
                      <a:pt x="514985" y="1875789"/>
                    </a:lnTo>
                    <a:lnTo>
                      <a:pt x="514985" y="0"/>
                    </a:lnTo>
                    <a:close/>
                  </a:path>
                </a:pathLst>
              </a:custGeom>
              <a:solidFill>
                <a:srgbClr val="9F8351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11">
                <a:extLst>
                  <a:ext uri="{FF2B5EF4-FFF2-40B4-BE49-F238E27FC236}">
                    <a16:creationId xmlns:a16="http://schemas.microsoft.com/office/drawing/2014/main" id="{7A1537F7-DC69-8E7B-4167-66D173607E33}"/>
                  </a:ext>
                </a:extLst>
              </p:cNvPr>
              <p:cNvSpPr/>
              <p:nvPr/>
            </p:nvSpPr>
            <p:spPr>
              <a:xfrm>
                <a:off x="5900419" y="2967862"/>
                <a:ext cx="514984" cy="2438400"/>
              </a:xfrm>
              <a:custGeom>
                <a:avLst/>
                <a:gdLst/>
                <a:ahLst/>
                <a:cxnLst/>
                <a:rect l="l" t="t" r="r" b="b"/>
                <a:pathLst>
                  <a:path w="514985" h="2438400">
                    <a:moveTo>
                      <a:pt x="514985" y="0"/>
                    </a:moveTo>
                    <a:lnTo>
                      <a:pt x="0" y="0"/>
                    </a:lnTo>
                    <a:lnTo>
                      <a:pt x="0" y="2438400"/>
                    </a:lnTo>
                    <a:lnTo>
                      <a:pt x="514985" y="2438400"/>
                    </a:lnTo>
                    <a:lnTo>
                      <a:pt x="514985" y="0"/>
                    </a:lnTo>
                    <a:close/>
                  </a:path>
                </a:pathLst>
              </a:custGeom>
              <a:solidFill>
                <a:srgbClr val="708552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12">
                <a:extLst>
                  <a:ext uri="{FF2B5EF4-FFF2-40B4-BE49-F238E27FC236}">
                    <a16:creationId xmlns:a16="http://schemas.microsoft.com/office/drawing/2014/main" id="{2894502F-4117-A419-3613-CDE6B4B638FF}"/>
                  </a:ext>
                </a:extLst>
              </p:cNvPr>
              <p:cNvSpPr/>
              <p:nvPr/>
            </p:nvSpPr>
            <p:spPr>
              <a:xfrm>
                <a:off x="7188200" y="2779267"/>
                <a:ext cx="514984" cy="2626995"/>
              </a:xfrm>
              <a:custGeom>
                <a:avLst/>
                <a:gdLst/>
                <a:ahLst/>
                <a:cxnLst/>
                <a:rect l="l" t="t" r="r" b="b"/>
                <a:pathLst>
                  <a:path w="514984" h="2626995">
                    <a:moveTo>
                      <a:pt x="514984" y="0"/>
                    </a:moveTo>
                    <a:lnTo>
                      <a:pt x="0" y="0"/>
                    </a:lnTo>
                    <a:lnTo>
                      <a:pt x="0" y="2626994"/>
                    </a:lnTo>
                    <a:lnTo>
                      <a:pt x="514984" y="2626994"/>
                    </a:lnTo>
                    <a:lnTo>
                      <a:pt x="514984" y="0"/>
                    </a:lnTo>
                    <a:close/>
                  </a:path>
                </a:pathLst>
              </a:custGeom>
              <a:solidFill>
                <a:srgbClr val="92AA4A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13">
                <a:extLst>
                  <a:ext uri="{FF2B5EF4-FFF2-40B4-BE49-F238E27FC236}">
                    <a16:creationId xmlns:a16="http://schemas.microsoft.com/office/drawing/2014/main" id="{0FC29BA4-197C-32A9-5DC0-96CF5BF36D0B}"/>
                  </a:ext>
                </a:extLst>
              </p:cNvPr>
              <p:cNvSpPr/>
              <p:nvPr/>
            </p:nvSpPr>
            <p:spPr>
              <a:xfrm>
                <a:off x="1537335" y="2403982"/>
                <a:ext cx="6551295" cy="3116580"/>
              </a:xfrm>
              <a:custGeom>
                <a:avLst/>
                <a:gdLst/>
                <a:ahLst/>
                <a:cxnLst/>
                <a:rect l="l" t="t" r="r" b="b"/>
                <a:pathLst>
                  <a:path w="6551295" h="3116579">
                    <a:moveTo>
                      <a:pt x="114300" y="3002279"/>
                    </a:moveTo>
                    <a:lnTo>
                      <a:pt x="114300" y="0"/>
                    </a:lnTo>
                  </a:path>
                  <a:path w="6551295" h="3116579">
                    <a:moveTo>
                      <a:pt x="0" y="3002279"/>
                    </a:moveTo>
                    <a:lnTo>
                      <a:pt x="114300" y="3002279"/>
                    </a:lnTo>
                  </a:path>
                  <a:path w="6551295" h="3116579">
                    <a:moveTo>
                      <a:pt x="0" y="2252344"/>
                    </a:moveTo>
                    <a:lnTo>
                      <a:pt x="114300" y="2252344"/>
                    </a:lnTo>
                  </a:path>
                  <a:path w="6551295" h="3116579">
                    <a:moveTo>
                      <a:pt x="0" y="1501139"/>
                    </a:moveTo>
                    <a:lnTo>
                      <a:pt x="114300" y="1501139"/>
                    </a:lnTo>
                  </a:path>
                  <a:path w="6551295" h="3116579">
                    <a:moveTo>
                      <a:pt x="0" y="751204"/>
                    </a:moveTo>
                    <a:lnTo>
                      <a:pt x="114300" y="751204"/>
                    </a:lnTo>
                  </a:path>
                  <a:path w="6551295" h="3116579">
                    <a:moveTo>
                      <a:pt x="0" y="0"/>
                    </a:moveTo>
                    <a:lnTo>
                      <a:pt x="114300" y="0"/>
                    </a:lnTo>
                  </a:path>
                  <a:path w="6551295" h="3116579">
                    <a:moveTo>
                      <a:pt x="114300" y="3002279"/>
                    </a:moveTo>
                    <a:lnTo>
                      <a:pt x="6551295" y="3002279"/>
                    </a:lnTo>
                  </a:path>
                  <a:path w="6551295" h="3116579">
                    <a:moveTo>
                      <a:pt x="114300" y="3002279"/>
                    </a:moveTo>
                    <a:lnTo>
                      <a:pt x="114300" y="3116579"/>
                    </a:lnTo>
                  </a:path>
                  <a:path w="6551295" h="3116579">
                    <a:moveTo>
                      <a:pt x="1402080" y="3002279"/>
                    </a:moveTo>
                    <a:lnTo>
                      <a:pt x="1402080" y="3116579"/>
                    </a:lnTo>
                  </a:path>
                  <a:path w="6551295" h="3116579">
                    <a:moveTo>
                      <a:pt x="2689860" y="3002279"/>
                    </a:moveTo>
                    <a:lnTo>
                      <a:pt x="2689860" y="3116579"/>
                    </a:lnTo>
                  </a:path>
                  <a:path w="6551295" h="3116579">
                    <a:moveTo>
                      <a:pt x="3975735" y="3002279"/>
                    </a:moveTo>
                    <a:lnTo>
                      <a:pt x="3975735" y="3116579"/>
                    </a:lnTo>
                  </a:path>
                  <a:path w="6551295" h="3116579">
                    <a:moveTo>
                      <a:pt x="5263515" y="3002279"/>
                    </a:moveTo>
                    <a:lnTo>
                      <a:pt x="5263515" y="3116579"/>
                    </a:lnTo>
                  </a:path>
                  <a:path w="6551295" h="3116579">
                    <a:moveTo>
                      <a:pt x="6551295" y="3002279"/>
                    </a:moveTo>
                    <a:lnTo>
                      <a:pt x="6551295" y="3116579"/>
                    </a:lnTo>
                  </a:path>
                </a:pathLst>
              </a:custGeom>
              <a:ln w="9525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903127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988DD-0B57-842D-C392-C387A5E3B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mn-MN" sz="32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ИРЭЭДҮЙ: ХИЙМЭЛ ОЮУН УХААН БА АЮУЛГҮЙ БАЙДАЛ</a:t>
            </a:r>
            <a:endParaRPr lang="en-US" sz="3200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F6AB71-8FFF-C248-B1F7-4C88410CC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3859" y="2346664"/>
            <a:ext cx="8729817" cy="3777622"/>
          </a:xfrm>
        </p:spPr>
        <p:txBody>
          <a:bodyPr/>
          <a:lstStyle/>
          <a:p>
            <a:pPr algn="just">
              <a:buFont typeface="Yu Mincho" panose="02020400000000000000" pitchFamily="18" charset="-128"/>
              <a:buChar char="|"/>
            </a:pPr>
            <a:r>
              <a:rPr lang="en-US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🤖</a:t>
            </a:r>
            <a:r>
              <a:rPr lang="mn-MN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ХЭРГИЙН СУДАЛГАА (</a:t>
            </a:r>
            <a:r>
              <a:rPr lang="en-US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 LAW) </a:t>
            </a:r>
            <a:r>
              <a:rPr lang="mn-MN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ШИНЖИЛГЭЭНД ХИЙМЭЛ ОЮУН УХААНЫГ АШИГЛАХ</a:t>
            </a:r>
          </a:p>
          <a:p>
            <a:pPr algn="just">
              <a:buFont typeface="Yu Mincho" panose="02020400000000000000" pitchFamily="18" charset="-128"/>
              <a:buChar char="|"/>
            </a:pPr>
            <a:r>
              <a:rPr lang="en-US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📡</a:t>
            </a:r>
            <a:r>
              <a:rPr lang="mn-MN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БҮХ ШАТНЫ ШҮҮХЭД ЦАХИМ ҮЙЛЧИЛГЭЭГ ѲРГѲЖҮҮЛЭХ</a:t>
            </a:r>
          </a:p>
          <a:p>
            <a:pPr algn="just">
              <a:buFont typeface="Yu Mincho" panose="02020400000000000000" pitchFamily="18" charset="-128"/>
              <a:buChar char="|"/>
            </a:pPr>
            <a:r>
              <a:rPr lang="en-US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🔐</a:t>
            </a:r>
            <a:r>
              <a:rPr lang="mn-MN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КИБЕРИЙН АЮУЛГҮЙ БАЙДЛЫГ ДЭЭШЛҮҮЛЭХ АРГА ХЭМЖЭЭ</a:t>
            </a:r>
          </a:p>
          <a:p>
            <a:pPr algn="just"/>
            <a:endParaRPr lang="en-US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6879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6C0B0-8876-AB7F-53C2-1E37AB1C1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32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ДҮГНЭЛТ</a:t>
            </a:r>
            <a:endParaRPr lang="en-US" sz="3200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990CD3-5D51-8329-FAB7-6C1E67B52B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2882" y="1973802"/>
            <a:ext cx="8268178" cy="3777622"/>
          </a:xfrm>
        </p:spPr>
        <p:txBody>
          <a:bodyPr/>
          <a:lstStyle/>
          <a:p>
            <a:pPr algn="just">
              <a:buFont typeface="Yu Mincho" panose="02020400000000000000" pitchFamily="18" charset="-128"/>
              <a:buChar char="|"/>
            </a:pPr>
            <a:r>
              <a:rPr lang="en-US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🔑</a:t>
            </a:r>
            <a:r>
              <a:rPr lang="mn-MN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ШҮҮХИЙН АЖИЛТНЫ СУРГАЛТ – ЦАХИМ ШҮҮХИЙН АМЖИЛТЫН ТҮЛХҮҮР</a:t>
            </a:r>
          </a:p>
          <a:p>
            <a:pPr algn="just">
              <a:buFont typeface="Yu Mincho" panose="02020400000000000000" pitchFamily="18" charset="-128"/>
              <a:buChar char="|"/>
            </a:pPr>
            <a:r>
              <a:rPr lang="en-US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🛠T</a:t>
            </a:r>
            <a:r>
              <a:rPr lang="mn-MN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ЕХНИК БА БОЛОВСРОЛЫН ШИНЭЧЛЭЛ – ИРЭЭДҮЙН СУУРЬ</a:t>
            </a:r>
          </a:p>
          <a:p>
            <a:pPr algn="just">
              <a:buFont typeface="Yu Mincho" panose="02020400000000000000" pitchFamily="18" charset="-128"/>
              <a:buChar char="|"/>
            </a:pPr>
            <a:r>
              <a:rPr lang="en-US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📌 </a:t>
            </a:r>
            <a:r>
              <a:rPr lang="mn-MN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УЗБЕКИЙН ТУРШЛАГА: ЦОГЦ АРГА ХЭМЖЭЭНИЙ ЖИШЭЭ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6499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42AECC-4EAB-C2C5-C86C-3BF1A9296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3794" y="1198485"/>
            <a:ext cx="10110818" cy="471273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mn-MN" sz="32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АНХААРАЛ ТАВЬСАНД БАЯРЛАЛАА.</a:t>
            </a:r>
          </a:p>
          <a:p>
            <a:pPr marL="0" indent="0">
              <a:buNone/>
            </a:pPr>
            <a:endParaRPr lang="mn-MN" sz="2400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2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📧FARRUH-2012@MAIL.RU</a:t>
            </a:r>
          </a:p>
          <a:p>
            <a:pPr marL="0" indent="0" algn="ctr">
              <a:buNone/>
            </a:pPr>
            <a:r>
              <a:rPr lang="ru-RU" sz="2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❓АСУУЛТ &amp; ХАРИУЛТ</a:t>
            </a:r>
            <a:endParaRPr lang="mn-MN" sz="2400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ject 4">
            <a:extLst>
              <a:ext uri="{FF2B5EF4-FFF2-40B4-BE49-F238E27FC236}">
                <a16:creationId xmlns:a16="http://schemas.microsoft.com/office/drawing/2014/main" id="{BC57646B-3C89-6605-656D-43369C713E29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04893" y="3429000"/>
            <a:ext cx="3088620" cy="2829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645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3855E-70A5-8DA3-D220-EE113A23C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ТАНИЛЦУУЛГА</a:t>
            </a:r>
            <a:endParaRPr lang="en-US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424D9-2CB8-5926-61D8-5167B6AAFD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7847" y="1615737"/>
            <a:ext cx="8911687" cy="4366507"/>
          </a:xfrm>
        </p:spPr>
        <p:txBody>
          <a:bodyPr/>
          <a:lstStyle/>
          <a:p>
            <a:pPr algn="just">
              <a:buFont typeface="Yu Mincho" panose="02020400000000000000" pitchFamily="18" charset="-128"/>
              <a:buChar char="|"/>
            </a:pPr>
            <a:r>
              <a:rPr lang="en-US" sz="2800" b="1" dirty="0"/>
              <a:t>💡</a:t>
            </a:r>
            <a:r>
              <a:rPr lang="mn-MN" sz="2800" b="1" dirty="0">
                <a:solidFill>
                  <a:schemeClr val="accent4"/>
                </a:solidFill>
              </a:rPr>
              <a:t>ТЕХНОЛОГИЙН ѲѲРЧЛѲН ШИНЭЧЛЭЛ БҮХ САЛБАР, ҮҮНД ХУУЛИЙН САЛБАРЫГ ХАМАРЧ БАЙНА.</a:t>
            </a:r>
          </a:p>
          <a:p>
            <a:pPr algn="just">
              <a:buFont typeface="Yu Mincho" panose="02020400000000000000" pitchFamily="18" charset="-128"/>
              <a:buChar char="|"/>
            </a:pPr>
            <a:r>
              <a:rPr lang="en-US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📈 </a:t>
            </a:r>
            <a:r>
              <a:rPr lang="mn-MN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ШҮҮХИЙН СИСТЕМД ЦАХИМЫН ШИНЭ СОРИЛТ БЭРХШЭЭЛҮҮД ТУЛГАРЧ БАЙНА.</a:t>
            </a:r>
          </a:p>
          <a:p>
            <a:pPr algn="just">
              <a:buFont typeface="Yu Mincho" panose="02020400000000000000" pitchFamily="18" charset="-128"/>
              <a:buChar char="|"/>
            </a:pPr>
            <a:r>
              <a:rPr lang="en-US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📈 </a:t>
            </a:r>
            <a:r>
              <a:rPr lang="mn-MN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УЗБЕКИСТАН УЛС ҮНДЭСНИЙ СТРАТЕГИЙНХАА ХҮРЭЭНД ШҮҮХИЙН ЦОГЦ ШИНЭЧЛЭЛИЙГ ХЭРЭГЖҮҮЛЖ БАЙНА.</a:t>
            </a:r>
          </a:p>
          <a:p>
            <a:pPr algn="just"/>
            <a:endParaRPr lang="en-US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37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21FA3-678E-265E-210B-E79810607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n-MN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ЦАХИМ ЭРИНД ШҮҮХЭД ТУЛГАРЧ БУЙ БЭРХШЭЭЛҮҮД </a:t>
            </a:r>
            <a:endParaRPr lang="en-US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22413E-DF41-D528-68AA-D07AA4C4FC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4" y="2249010"/>
            <a:ext cx="8911687" cy="3777622"/>
          </a:xfrm>
        </p:spPr>
        <p:txBody>
          <a:bodyPr>
            <a:normAutofit/>
          </a:bodyPr>
          <a:lstStyle/>
          <a:p>
            <a:pPr algn="just">
              <a:buFont typeface="Yu Mincho" panose="02020400000000000000" pitchFamily="18" charset="-128"/>
              <a:buChar char="|"/>
            </a:pPr>
            <a:r>
              <a:rPr lang="en-US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💻</a:t>
            </a:r>
            <a:r>
              <a:rPr lang="mn-MN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МЭДЭЭЛЭЛД ШУУРХАЙ ХҮРЭХ</a:t>
            </a:r>
          </a:p>
          <a:p>
            <a:pPr algn="just">
              <a:buFont typeface="Yu Mincho" panose="02020400000000000000" pitchFamily="18" charset="-128"/>
              <a:buChar char="|"/>
            </a:pPr>
            <a:r>
              <a:rPr lang="mn-MN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📑</a:t>
            </a:r>
            <a:r>
              <a:rPr lang="mn-MN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ЦАХИМ НОТЛОХ БАРИМТТАЙ АЖИЛЛАХ</a:t>
            </a:r>
          </a:p>
          <a:p>
            <a:pPr algn="just">
              <a:buFont typeface="Yu Mincho" panose="02020400000000000000" pitchFamily="18" charset="-128"/>
              <a:buChar char="|"/>
            </a:pPr>
            <a:r>
              <a:rPr lang="en-US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🌐</a:t>
            </a:r>
            <a:r>
              <a:rPr lang="mn-MN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ЗАЙНААС ШҮҮХ ХУРАЛД ОРОЛЦОХ</a:t>
            </a:r>
          </a:p>
          <a:p>
            <a:pPr algn="just">
              <a:buFont typeface="Yu Mincho" panose="02020400000000000000" pitchFamily="18" charset="-128"/>
              <a:buChar char="|"/>
            </a:pPr>
            <a:r>
              <a:rPr lang="en-US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🔐</a:t>
            </a:r>
            <a:r>
              <a:rPr lang="mn-MN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КИБЕРИЙН АЮУЛ ЗАНАЛХИЙЛЭЛ БА ХУУРАМЧ МЭДЭЭЛЭЛ</a:t>
            </a:r>
            <a:endParaRPr lang="en-US" sz="2800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7560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C6584-0B66-2264-5A88-E630811DB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n-MN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ҮНДЭСНИЙ СТРАТЕГИ: </a:t>
            </a:r>
            <a:r>
              <a:rPr lang="en-US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mn-MN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ЦАХИМ УЗБЕКИСТАН – 2030</a:t>
            </a:r>
            <a:r>
              <a:rPr lang="en-US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B05214-5494-CC68-DD9E-DB22075150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2391052"/>
            <a:ext cx="8033646" cy="3777622"/>
          </a:xfrm>
        </p:spPr>
        <p:txBody>
          <a:bodyPr/>
          <a:lstStyle/>
          <a:p>
            <a:pPr algn="just">
              <a:buFont typeface="Yu Mincho" panose="02020400000000000000" pitchFamily="18" charset="-128"/>
              <a:buChar char="|"/>
            </a:pPr>
            <a:r>
              <a:rPr lang="en-US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🗂</a:t>
            </a:r>
            <a:r>
              <a:rPr lang="mn-MN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ЦАХИМ БИЧИГ БАРИМТЫН УДИРДЛАГА</a:t>
            </a:r>
          </a:p>
          <a:p>
            <a:pPr algn="just">
              <a:buFont typeface="Yu Mincho" panose="02020400000000000000" pitchFamily="18" charset="-128"/>
              <a:buChar char="|"/>
            </a:pPr>
            <a:r>
              <a:rPr lang="mn-MN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⚖ "ЦАХИМ ШҮҮХ" СИСТЕМ</a:t>
            </a:r>
          </a:p>
          <a:p>
            <a:pPr algn="just">
              <a:buFont typeface="Yu Mincho" panose="02020400000000000000" pitchFamily="18" charset="-128"/>
              <a:buChar char="|"/>
            </a:pPr>
            <a:r>
              <a:rPr lang="en-US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🌍MY.SUD.UZ </a:t>
            </a:r>
            <a:r>
              <a:rPr lang="mn-MN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ПОРТАЛ</a:t>
            </a:r>
          </a:p>
          <a:p>
            <a:pPr algn="just">
              <a:buFont typeface="Yu Mincho" panose="02020400000000000000" pitchFamily="18" charset="-128"/>
              <a:buChar char="|"/>
            </a:pPr>
            <a:r>
              <a:rPr lang="en-US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📝</a:t>
            </a:r>
            <a:r>
              <a:rPr lang="mn-MN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ОНЛАЙНААР ХЭРЭГ ҮҮСГЭХ</a:t>
            </a:r>
          </a:p>
          <a:p>
            <a:endParaRPr lang="en-US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90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55424-B42A-552E-FA1A-9D14589D8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32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ЦАХИМ ӨӨРЧЛӨН ШИНЭЧЛЭЛД ШҮҮГЧДИЙН ҮҮРЭГ РОЛЬ</a:t>
            </a:r>
            <a:endParaRPr lang="en-US" sz="3200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AD9E5-1CA9-7FE3-E942-B43774F1B9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2257887"/>
            <a:ext cx="8419099" cy="3777622"/>
          </a:xfrm>
        </p:spPr>
        <p:txBody>
          <a:bodyPr/>
          <a:lstStyle/>
          <a:p>
            <a:pPr algn="just">
              <a:buFont typeface="Yu Mincho" panose="02020400000000000000" pitchFamily="18" charset="-128"/>
              <a:buChar char="|"/>
            </a:pPr>
            <a:r>
              <a:rPr lang="en-US" sz="2800" b="1" dirty="0">
                <a:solidFill>
                  <a:schemeClr val="accent4"/>
                </a:solidFill>
              </a:rPr>
              <a:t>🧠</a:t>
            </a:r>
            <a:r>
              <a:rPr lang="mn-MN" sz="2800" b="1" dirty="0">
                <a:solidFill>
                  <a:schemeClr val="accent4"/>
                </a:solidFill>
              </a:rPr>
              <a:t>ШҮҮХИЙН МЭДЭЭЛЛИЙН ТЕХНОЛОГИЙН ДЭД БҮТЦИЙГ ОЙЛГОХ </a:t>
            </a:r>
          </a:p>
          <a:p>
            <a:pPr algn="just">
              <a:buFont typeface="Yu Mincho" panose="02020400000000000000" pitchFamily="18" charset="-128"/>
              <a:buChar char="|"/>
            </a:pPr>
            <a:r>
              <a:rPr lang="en-US" sz="2800" b="1" dirty="0">
                <a:solidFill>
                  <a:schemeClr val="accent4"/>
                </a:solidFill>
              </a:rPr>
              <a:t>💼</a:t>
            </a:r>
            <a:r>
              <a:rPr lang="mn-MN" sz="2800" b="1" dirty="0">
                <a:solidFill>
                  <a:schemeClr val="accent4"/>
                </a:solidFill>
              </a:rPr>
              <a:t>ЦАХИМ ПЛАТФОРМУУДЫН ХАРИЛЦАН АЖИЛЛАГААНЫ УР ЧАДВАРЫГ ХѲГЖҮҮЛЭХ</a:t>
            </a:r>
          </a:p>
          <a:p>
            <a:pPr algn="just">
              <a:buFont typeface="Yu Mincho" panose="02020400000000000000" pitchFamily="18" charset="-128"/>
              <a:buChar char="|"/>
            </a:pPr>
            <a:r>
              <a:rPr lang="en-US" sz="2800" b="1" dirty="0">
                <a:solidFill>
                  <a:schemeClr val="accent4"/>
                </a:solidFill>
              </a:rPr>
              <a:t>📊</a:t>
            </a:r>
            <a:r>
              <a:rPr lang="mn-MN" sz="2800" b="1" dirty="0">
                <a:solidFill>
                  <a:schemeClr val="accent4"/>
                </a:solidFill>
              </a:rPr>
              <a:t>ХИЙМЭЛ ОЮУН УХААН БА ѲГѲГДЛИЙН ШИНЖИЛГЭЭТЭЙ АЖИЛЛАХ </a:t>
            </a:r>
          </a:p>
          <a:p>
            <a:endParaRPr lang="en-US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897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D963A-6ECD-5ACE-B4B0-1A51AA16C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n-MN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ШҮҮГЧДИЙН МЭРГЭЖИЛ ХӨГЖҮҮЛЭХ</a:t>
            </a:r>
            <a:endParaRPr lang="en-US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BEC51-1F80-7F26-2DB6-71DDB55C1B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2035945"/>
            <a:ext cx="7788784" cy="3777622"/>
          </a:xfrm>
        </p:spPr>
        <p:txBody>
          <a:bodyPr/>
          <a:lstStyle/>
          <a:p>
            <a:pPr algn="just">
              <a:buFont typeface="Yu Mincho" panose="02020400000000000000" pitchFamily="18" charset="-128"/>
              <a:buChar char="|"/>
            </a:pPr>
            <a:r>
              <a:rPr lang="en-US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🎓</a:t>
            </a:r>
            <a:r>
              <a:rPr lang="mn-MN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ЦАХИМ МЭДЛЭГИЙН СУРГАЛТУУД </a:t>
            </a:r>
          </a:p>
          <a:p>
            <a:pPr algn="just">
              <a:buFont typeface="Yu Mincho" panose="02020400000000000000" pitchFamily="18" charset="-128"/>
              <a:buChar char="|"/>
            </a:pPr>
            <a:r>
              <a:rPr lang="en-US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📚</a:t>
            </a:r>
            <a:r>
              <a:rPr lang="mn-MN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ЭРХ ЗҮЙН МЭДЭЭЛЛИЙН САНТАЙ АЖИЛЛАХ ЧАДВАР </a:t>
            </a:r>
          </a:p>
          <a:p>
            <a:pPr algn="just">
              <a:buFont typeface="Yu Mincho" panose="02020400000000000000" pitchFamily="18" charset="-128"/>
              <a:buChar char="|"/>
            </a:pPr>
            <a:r>
              <a:rPr lang="mn-MN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⚙ЦАХИМ ШҮҮХ АЖИЛЛАГААНД МЭРГЭШИХ</a:t>
            </a:r>
          </a:p>
          <a:p>
            <a:endParaRPr lang="en-US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094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1C419-E6E9-B7BB-7BA6-B359B3746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n-MN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ЭРХ ЗҮЙН БОЛОВСРОЛЫН ЦАХИМ ЗАГВАР</a:t>
            </a:r>
            <a:endParaRPr lang="en-US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60FCF7-5A2E-D9EB-2750-E996AA58F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2364419"/>
            <a:ext cx="8055114" cy="3777622"/>
          </a:xfrm>
        </p:spPr>
        <p:txBody>
          <a:bodyPr/>
          <a:lstStyle/>
          <a:p>
            <a:pPr algn="just">
              <a:buFont typeface="Yu Mincho" panose="02020400000000000000" pitchFamily="18" charset="-128"/>
              <a:buChar char="|"/>
            </a:pPr>
            <a:r>
              <a:rPr lang="en-US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📘</a:t>
            </a:r>
            <a:r>
              <a:rPr lang="mn-MN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ЭРХ ЗҮЙН ТЕК-ИЙГ СУРГАЛТЫН ХѲТѲЛБѲРТ ОРУУЛАХ</a:t>
            </a:r>
          </a:p>
          <a:p>
            <a:pPr algn="just">
              <a:buFont typeface="Yu Mincho" panose="02020400000000000000" pitchFamily="18" charset="-128"/>
              <a:buChar char="|"/>
            </a:pPr>
            <a:r>
              <a:rPr lang="en-US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📘"</a:t>
            </a:r>
            <a:r>
              <a:rPr lang="mn-MN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ХУУЛЬ ЗҮЙН МЭРГЭЖИЛТНИЙ ЦАХИМ МЭДЛЭГ" ХѲТѲЛБѲР</a:t>
            </a:r>
          </a:p>
          <a:p>
            <a:pPr algn="just">
              <a:buFont typeface="Yu Mincho" panose="02020400000000000000" pitchFamily="18" charset="-128"/>
              <a:buChar char="|"/>
            </a:pPr>
            <a:r>
              <a:rPr lang="en-US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🤖</a:t>
            </a:r>
            <a:r>
              <a:rPr lang="mn-MN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ХИЙМЭЛ ОЮУН УХААНТАЙ АЖИЛЛАХ ПРАКТИК ТУРШЛАГА </a:t>
            </a:r>
          </a:p>
          <a:p>
            <a:pPr algn="just"/>
            <a:endParaRPr lang="en-US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543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64A66-9221-60E5-4E64-099D02CC7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n-MN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ОЛОН УЛСЫН ХАМТЫН АЖИЛЛАГАА</a:t>
            </a:r>
            <a:endParaRPr lang="en-US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95466D-E7B8-7309-5449-966E12364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596652" cy="3777622"/>
          </a:xfrm>
        </p:spPr>
        <p:txBody>
          <a:bodyPr>
            <a:normAutofit/>
          </a:bodyPr>
          <a:lstStyle/>
          <a:p>
            <a:pPr algn="just">
              <a:buFont typeface="Yu Mincho" panose="02020400000000000000" pitchFamily="18" charset="-128"/>
              <a:buChar char="|"/>
            </a:pPr>
            <a:r>
              <a:rPr lang="en-US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🌐</a:t>
            </a:r>
            <a:r>
              <a:rPr lang="mn-MN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НҮБ, НҮБ-ын ХѲГЖЛИЙН ХѲТѲЛБѲР (</a:t>
            </a:r>
            <a:r>
              <a:rPr lang="en-US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UNDP), </a:t>
            </a:r>
            <a:r>
              <a:rPr lang="mn-MN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ГЕРМАНЫ ОЛОН УЛСЫН ХАМТЫНАЖИЛЛАГААНЫ НИЙГЭМЛЭГ (</a:t>
            </a:r>
            <a:r>
              <a:rPr lang="en-US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GIZ), </a:t>
            </a:r>
            <a:r>
              <a:rPr lang="mn-MN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ДЭЛХИЙН БАНК (</a:t>
            </a:r>
            <a:r>
              <a:rPr lang="en-US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WORLD BANK)</a:t>
            </a:r>
          </a:p>
          <a:p>
            <a:pPr algn="just">
              <a:buFont typeface="Yu Mincho" panose="02020400000000000000" pitchFamily="18" charset="-128"/>
              <a:buChar char="|"/>
            </a:pPr>
            <a:r>
              <a:rPr lang="en-US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🔁</a:t>
            </a:r>
            <a:r>
              <a:rPr lang="mn-MN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ТУРШЛАГА СОЛИЛЦОХ, ЧАДАВХИ ХѲГЖҮҮЛЭХ СЕМИНАРУУД, ТУРШИЛТЫН ТѲСЛҮҮД</a:t>
            </a:r>
            <a:endParaRPr lang="en-US" sz="2800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425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1CF4E-435B-28CC-AFD3-906EF5EFB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n-MN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БОДИТ ҮР ДҮН</a:t>
            </a:r>
            <a:endParaRPr lang="en-US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EE7E75-B889-E468-3B4B-9F2D40F37C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973802"/>
            <a:ext cx="8063992" cy="3777622"/>
          </a:xfrm>
        </p:spPr>
        <p:txBody>
          <a:bodyPr>
            <a:normAutofit/>
          </a:bodyPr>
          <a:lstStyle/>
          <a:p>
            <a:pPr algn="just">
              <a:buFont typeface="Yu Mincho" panose="02020400000000000000" pitchFamily="18" charset="-128"/>
              <a:buChar char="|"/>
            </a:pPr>
            <a:r>
              <a:rPr lang="en-US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📈</a:t>
            </a:r>
            <a:r>
              <a:rPr lang="mn-MN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НИЙТ ХЭРГИЙН 70%-ИЙГ ЦАХИМ ТЕХНОЛОГИ АШИГЛАН ШИЙДЭЖ БАЙНА.</a:t>
            </a:r>
          </a:p>
          <a:p>
            <a:pPr algn="just">
              <a:buFont typeface="Yu Mincho" panose="02020400000000000000" pitchFamily="18" charset="-128"/>
              <a:buChar char="|"/>
            </a:pPr>
            <a:r>
              <a:rPr lang="en-US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🗄</a:t>
            </a:r>
            <a:r>
              <a:rPr lang="mn-MN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ШҮҮХИЙН ЦАХИМ АРХИВ</a:t>
            </a:r>
          </a:p>
          <a:p>
            <a:pPr algn="just">
              <a:buFont typeface="Yu Mincho" panose="02020400000000000000" pitchFamily="18" charset="-128"/>
              <a:buChar char="|"/>
            </a:pPr>
            <a:r>
              <a:rPr lang="en-US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💻MY.SUD.UZ </a:t>
            </a:r>
            <a:r>
              <a:rPr lang="mn-MN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ОНЛАЙН ҮЙЛЧИЛГЭЭ</a:t>
            </a:r>
          </a:p>
          <a:p>
            <a:pPr algn="just">
              <a:buFont typeface="Yu Mincho" panose="02020400000000000000" pitchFamily="18" charset="-128"/>
              <a:buChar char="|"/>
            </a:pPr>
            <a:r>
              <a:rPr lang="mn-MN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ШҮҮГЧДЭД ЗОРИУЛСАН НЭГДСЭН ЦАХИМ ДЭД БҮТЭЦ</a:t>
            </a:r>
            <a:endParaRPr lang="en-US" sz="2800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51604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44</TotalTime>
  <Words>376</Words>
  <Application>Microsoft Office PowerPoint</Application>
  <PresentationFormat>Widescreen</PresentationFormat>
  <Paragraphs>60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Yu Mincho</vt:lpstr>
      <vt:lpstr>Arial</vt:lpstr>
      <vt:lpstr>Wingdings 3</vt:lpstr>
      <vt:lpstr>Wisp</vt:lpstr>
      <vt:lpstr>ШҮҮГЧ, ШҮҮХИЙН АЖИЛТНУУДЫГ ЦАХИМ ЭРИНД БЭЛТГЭХ НЬ: УЗБЕКИСТАН УЛСЫН ТУРШЛАГА</vt:lpstr>
      <vt:lpstr>ТАНИЛЦУУЛГА</vt:lpstr>
      <vt:lpstr>ЦАХИМ ЭРИНД ШҮҮХЭД ТУЛГАРЧ БУЙ БЭРХШЭЭЛҮҮД </vt:lpstr>
      <vt:lpstr>ҮНДЭСНИЙ СТРАТЕГИ: “ЦАХИМ УЗБЕКИСТАН – 2030”</vt:lpstr>
      <vt:lpstr>ЦАХИМ ӨӨРЧЛӨН ШИНЭЧЛЭЛД ШҮҮГЧДИЙН ҮҮРЭГ РОЛЬ</vt:lpstr>
      <vt:lpstr>ШҮҮГЧДИЙН МЭРГЭЖИЛ ХӨГЖҮҮЛЭХ</vt:lpstr>
      <vt:lpstr>ЭРХ ЗҮЙН БОЛОВСРОЛЫН ЦАХИМ ЗАГВАР</vt:lpstr>
      <vt:lpstr>ОЛОН УЛСЫН ХАМТЫН АЖИЛЛАГАА</vt:lpstr>
      <vt:lpstr>БОДИТ ҮР ДҮН</vt:lpstr>
      <vt:lpstr>ИНФОГРАФИК: ЦАХИМЖИЛТЫН ӨСӨЛТ</vt:lpstr>
      <vt:lpstr>ИРЭЭДҮЙ: ХИЙМЭЛ ОЮУН УХААН БА АЮУЛГҮЙ БАЙДАЛ</vt:lpstr>
      <vt:lpstr>ДҮГНЭЛТ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Anuurad  Rentsendagva</dc:creator>
  <cp:lastModifiedBy>Anuurad  Rentsendagva</cp:lastModifiedBy>
  <cp:revision>3</cp:revision>
  <dcterms:created xsi:type="dcterms:W3CDTF">2025-06-14T08:58:23Z</dcterms:created>
  <dcterms:modified xsi:type="dcterms:W3CDTF">2025-06-14T10:33:25Z</dcterms:modified>
</cp:coreProperties>
</file>