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15"/>
    <p:restoredTop sz="94762"/>
  </p:normalViewPr>
  <p:slideViewPr>
    <p:cSldViewPr snapToGrid="0" snapToObjects="1">
      <p:cViewPr varScale="1">
        <p:scale>
          <a:sx n="108" d="100"/>
          <a:sy n="108" d="100"/>
        </p:scale>
        <p:origin x="153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mn-MN" sz="3200" dirty="0">
                <a:latin typeface="Arial" panose="020B0604020202020204" pitchFamily="34" charset="0"/>
                <a:cs typeface="Arial" panose="020B0604020202020204" pitchFamily="34" charset="0"/>
              </a:rPr>
              <a:t>Хуул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lang="mn-MN" sz="3200" dirty="0">
                <a:latin typeface="Arial" panose="020B0604020202020204" pitchFamily="34" charset="0"/>
                <a:cs typeface="Arial" panose="020B0604020202020204" pitchFamily="34" charset="0"/>
              </a:rPr>
              <a:t> хэрэглээн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ий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нэгдмэл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байдлыг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хангахад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хэрэг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3200" dirty="0">
                <a:latin typeface="Arial" panose="020B0604020202020204" pitchFamily="34" charset="0"/>
                <a:cs typeface="Arial" panose="020B0604020202020204" pitchFamily="34" charset="0"/>
              </a:rPr>
              <a:t>суд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лалы</a:t>
            </a:r>
            <a:r>
              <a:rPr lang="mn-MN" sz="3200" dirty="0">
                <a:latin typeface="Arial" panose="020B0604020202020204" pitchFamily="34" charset="0"/>
                <a:cs typeface="Arial" panose="020B0604020202020204" pitchFamily="34" charset="0"/>
              </a:rPr>
              <a:t>г ашиг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лах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нь</a:t>
            </a:r>
            <a:endParaRPr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9739"/>
            <a:ext cx="6400800" cy="2209800"/>
          </a:xfrm>
        </p:spPr>
        <p:txBody>
          <a:bodyPr>
            <a:noAutofit/>
          </a:bodyPr>
          <a:lstStyle/>
          <a:p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Серби </a:t>
            </a:r>
            <a:r>
              <a:rPr lang="mn-MN" sz="2000" noProof="1">
                <a:latin typeface="Arial" panose="020B0604020202020204" pitchFamily="34" charset="0"/>
                <a:cs typeface="Arial" panose="020B0604020202020204" pitchFamily="34" charset="0"/>
              </a:rPr>
              <a:t>Улсaд хэрэг судлал (Case Law)-ын </a:t>
            </a:r>
          </a:p>
          <a:p>
            <a:r>
              <a:rPr lang="mn-MN" sz="2000" noProof="1">
                <a:latin typeface="Arial" panose="020B0604020202020204" pitchFamily="34" charset="0"/>
                <a:cs typeface="Arial" panose="020B0604020202020204" pitchFamily="34" charset="0"/>
              </a:rPr>
              <a:t>үүрэг роль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Душан Дакич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(Dusan </a:t>
            </a:r>
            <a:r>
              <a:rPr lang="en-US" sz="2000" noProof="1">
                <a:latin typeface="Arial" panose="020B0604020202020204" pitchFamily="34" charset="0"/>
                <a:cs typeface="Arial" panose="020B0604020202020204" pitchFamily="34" charset="0"/>
              </a:rPr>
              <a:t>Dakic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Эрүүгийн хэргийн шүүгч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Бүгд Найрамдах Серби Улс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343170-0117-EAA3-D9E4-87D5A8FB8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8393" y="187325"/>
            <a:ext cx="2533650" cy="18002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3AAFCC9-C825-30AA-D39B-FEBE5DD587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969" y="398236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Сербийн </a:t>
            </a: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Эрх Зүйн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ламжлал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Эх газрын (иргэний эрх зүйн) тогтолцоонд хамаарна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Эрх зүйн анхдагч эх сурвалж: Үндсэн хууль, хууль тогтоомж, соёрхон баталсан олон улсын гэрээ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Эрх зүйн шууд бус </a:t>
            </a:r>
            <a:r>
              <a:rPr lang="mn-MN" sz="2400" noProof="1">
                <a:latin typeface="Arial" panose="020B0604020202020204" pitchFamily="34" charset="0"/>
                <a:cs typeface="Arial" panose="020B0604020202020204" pitchFamily="34" charset="0"/>
              </a:rPr>
              <a:t>дээд түвшний эх 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сурвалжууд: шүүхийн практик ба Сербийн Дээд шүүхийн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2400" noProof="1">
                <a:latin typeface="Arial" panose="020B0604020202020204" pitchFamily="34" charset="0"/>
                <a:cs typeface="Arial" panose="020B0604020202020204" pitchFamily="34" charset="0"/>
              </a:rPr>
              <a:t>шийдвэрүүд</a:t>
            </a:r>
          </a:p>
          <a:p>
            <a:pPr algn="just"/>
            <a:r>
              <a:rPr lang="mn-MN" sz="2400" noProof="1">
                <a:latin typeface="Arial" panose="020B0604020202020204" pitchFamily="34" charset="0"/>
                <a:cs typeface="Arial" panose="020B0604020202020204" pitchFamily="34" charset="0"/>
              </a:rPr>
              <a:t>Доод түвшний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эх сурвалжууд нь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2400" noProof="1">
                <a:latin typeface="Arial" panose="020B0604020202020204" pitchFamily="34" charset="0"/>
                <a:cs typeface="Arial" panose="020B0604020202020204" pitchFamily="34" charset="0"/>
              </a:rPr>
              <a:t>дээд түвшний 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эх сурвалжуудтай нийцэх ёстой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n-MN" sz="2400" noProof="1">
                <a:latin typeface="Arial" panose="020B0604020202020204" pitchFamily="34" charset="0"/>
                <a:cs typeface="Arial" panose="020B0604020202020204" pitchFamily="34" charset="0"/>
              </a:rPr>
              <a:t>Хэрэг судлал 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бол хуу</a:t>
            </a:r>
            <a:r>
              <a:rPr lang="mn-MN" sz="2400" noProof="1">
                <a:latin typeface="Arial" panose="020B0604020202020204" pitchFamily="34" charset="0"/>
                <a:cs typeface="Arial" panose="020B0604020202020204" pitchFamily="34" charset="0"/>
              </a:rPr>
              <a:t>лийн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 албан ёсны эх сурвалж биш (нийт</a:t>
            </a:r>
            <a:r>
              <a:rPr lang="mn-MN" sz="2400" noProof="1">
                <a:latin typeface="Arial" panose="020B0604020202020204" pitchFamily="34" charset="0"/>
                <a:cs typeface="Arial" panose="020B0604020202020204" pitchFamily="34" charset="0"/>
              </a:rPr>
              <a:t>ийн эрх зүйгээс 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ялгаатай)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Шүүхүүд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2400" noProof="1">
                <a:latin typeface="Arial" panose="020B0604020202020204" pitchFamily="34" charset="0"/>
                <a:cs typeface="Arial" panose="020B0604020202020204" pitchFamily="34" charset="0"/>
              </a:rPr>
              <a:t>прецедэнт болгож заавал дагаж мѳрдѳх үүрэггүй.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" y="45720"/>
            <a:ext cx="254589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200" b="1">
                <a:solidFill>
                  <a:srgbClr val="000080"/>
                </a:solidFill>
              </a:defRPr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Dušan Dakić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Republic of Serbia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Байгууллагын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огтолцоо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sz="2400" dirty="0"/>
          </a:p>
          <a:p>
            <a:pPr algn="just"/>
            <a:r>
              <a:rPr lang="mn-MN" sz="2400" noProof="1">
                <a:latin typeface="Arial" panose="020B0604020202020204" pitchFamily="34" charset="0"/>
                <a:cs typeface="Arial" panose="020B0604020202020204" pitchFamily="34" charset="0"/>
              </a:rPr>
              <a:t>Дээд Шүүх хууль эрх зүйн байр сууриа илэрхийлж тайлбар (pravna shvatanja) ба уялдаатай шийдвэр гаргадаг</a:t>
            </a:r>
          </a:p>
          <a:p>
            <a:pPr marL="0" indent="0" algn="just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mn-MN" sz="2400" noProof="1">
                <a:latin typeface="Arial" panose="020B0604020202020204" pitchFamily="34" charset="0"/>
                <a:cs typeface="Arial" panose="020B0604020202020204" pitchFamily="34" charset="0"/>
              </a:rPr>
              <a:t>танхимтай: Эрүү, Иргэн болон б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оломжит хугацаанд шүүх</a:t>
            </a:r>
            <a:r>
              <a:rPr lang="mn-MN" sz="2400" noProof="1">
                <a:latin typeface="Arial" panose="020B0604020202020204" pitchFamily="34" charset="0"/>
                <a:cs typeface="Arial" panose="020B0604020202020204" pitchFamily="34" charset="0"/>
              </a:rPr>
              <a:t>ээр хэргээ шийдүүлэх эрхийг хамгаалах танхим</a:t>
            </a:r>
          </a:p>
          <a:p>
            <a:pPr marL="0" indent="0" algn="just">
              <a:buNone/>
            </a:pPr>
            <a:endParaRPr lang="mn-MN" sz="24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n-MN" sz="2400" noProof="1">
                <a:latin typeface="Arial" panose="020B0604020202020204" pitchFamily="34" charset="0"/>
                <a:cs typeface="Arial" panose="020B0604020202020204" pitchFamily="34" charset="0"/>
              </a:rPr>
              <a:t>Хэрэг шийдвэрлэхэд зѳрүү гарсан тохиолдолд энэ танхимууд шийдвэр, тайлбар, дүгнэлт гаргаж нийтэлдэг. </a:t>
            </a:r>
          </a:p>
          <a:p>
            <a:pPr marL="0" indent="0" algn="just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Үндсэн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уулийн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2400" noProof="1">
                <a:latin typeface="Arial" panose="020B0604020202020204" pitchFamily="34" charset="0"/>
                <a:cs typeface="Arial" panose="020B0604020202020204" pitchFamily="34" charset="0"/>
              </a:rPr>
              <a:t>Шүүх мѳн 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үүрэг гүйцэтгэдэг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" y="45720"/>
            <a:ext cx="254589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200" b="1">
                <a:solidFill>
                  <a:srgbClr val="000080"/>
                </a:solidFill>
              </a:defRPr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Dušan Dakić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Republic of Serbia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13" y="83018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Шүүхийн практикт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хэрэг</a:t>
            </a: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 судла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b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mn-M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dirty="0"/>
              <a:t>Judges often use 'similar case reasoning' to justify decisions</a:t>
            </a:r>
          </a:p>
          <a:p>
            <a:r>
              <a:rPr dirty="0"/>
              <a:t>Referencing previous decisions brings persuasive authority</a:t>
            </a:r>
          </a:p>
          <a:p>
            <a:r>
              <a:rPr dirty="0"/>
              <a:t>Used extensively in trainings by the Judicial Academy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20" y="45720"/>
            <a:ext cx="254589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200" b="1">
                <a:solidFill>
                  <a:srgbClr val="000080"/>
                </a:solidFill>
              </a:defRPr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Dušan Dakić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Republic of Serbia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468093-552F-AE05-9065-7CC2F28058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5193"/>
            <a:ext cx="9144000" cy="44276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9FF412-47D5-E186-3F2F-C0C66C4321D3}"/>
              </a:ext>
            </a:extLst>
          </p:cNvPr>
          <p:cNvSpPr txBox="1"/>
          <p:nvPr/>
        </p:nvSpPr>
        <p:spPr>
          <a:xfrm>
            <a:off x="928688" y="1247814"/>
            <a:ext cx="3343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Хяналтын Шатны Дээд шүүх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3C73E1-B2C8-8288-EA54-F6FB044C261D}"/>
              </a:ext>
            </a:extLst>
          </p:cNvPr>
          <p:cNvSpPr txBox="1"/>
          <p:nvPr/>
        </p:nvSpPr>
        <p:spPr>
          <a:xfrm>
            <a:off x="128588" y="2500313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1600" noProof="1">
                <a:latin typeface="Arial" panose="020B0604020202020204" pitchFamily="34" charset="0"/>
                <a:cs typeface="Arial" panose="020B0604020202020204" pitchFamily="34" charset="0"/>
              </a:rPr>
              <a:t>Давж заалдах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6D7BC0-95C9-2F86-26E6-3EE8B6C89C3B}"/>
              </a:ext>
            </a:extLst>
          </p:cNvPr>
          <p:cNvSpPr txBox="1"/>
          <p:nvPr/>
        </p:nvSpPr>
        <p:spPr>
          <a:xfrm>
            <a:off x="128588" y="3493849"/>
            <a:ext cx="18859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1600" noProof="1">
                <a:latin typeface="Arial" panose="020B0604020202020204" pitchFamily="34" charset="0"/>
                <a:cs typeface="Arial" panose="020B0604020202020204" pitchFamily="34" charset="0"/>
              </a:rPr>
              <a:t>Дунд шатны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36B2E2-61CC-2793-DC7B-287D484F0C22}"/>
              </a:ext>
            </a:extLst>
          </p:cNvPr>
          <p:cNvSpPr txBox="1"/>
          <p:nvPr/>
        </p:nvSpPr>
        <p:spPr>
          <a:xfrm>
            <a:off x="128588" y="4390307"/>
            <a:ext cx="11572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1600" noProof="1">
                <a:latin typeface="Arial" panose="020B0604020202020204" pitchFamily="34" charset="0"/>
                <a:cs typeface="Arial" panose="020B0604020202020204" pitchFamily="34" charset="0"/>
              </a:rPr>
              <a:t>Үндсэн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360A6E-FEBD-4BA8-A0C8-BB0472C72E77}"/>
              </a:ext>
            </a:extLst>
          </p:cNvPr>
          <p:cNvSpPr txBox="1"/>
          <p:nvPr/>
        </p:nvSpPr>
        <p:spPr>
          <a:xfrm>
            <a:off x="2057400" y="2548852"/>
            <a:ext cx="2028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1600" noProof="1">
                <a:latin typeface="Arial" panose="020B0604020202020204" pitchFamily="34" charset="0"/>
                <a:cs typeface="Arial" panose="020B0604020202020204" pitchFamily="34" charset="0"/>
              </a:rPr>
              <a:t>Арилжааны давах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4D0F7E3-3F24-0FA3-C9B4-5F6145F453C2}"/>
              </a:ext>
            </a:extLst>
          </p:cNvPr>
          <p:cNvSpPr txBox="1"/>
          <p:nvPr/>
        </p:nvSpPr>
        <p:spPr>
          <a:xfrm>
            <a:off x="2171702" y="3441326"/>
            <a:ext cx="1643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1600" noProof="1">
                <a:latin typeface="Arial" panose="020B0604020202020204" pitchFamily="34" charset="0"/>
                <a:cs typeface="Arial" panose="020B0604020202020204" pitchFamily="34" charset="0"/>
              </a:rPr>
              <a:t>Арилжааны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AC1703-93F7-899A-8E78-865C39545F80}"/>
              </a:ext>
            </a:extLst>
          </p:cNvPr>
          <p:cNvSpPr txBox="1"/>
          <p:nvPr/>
        </p:nvSpPr>
        <p:spPr>
          <a:xfrm>
            <a:off x="4414837" y="2548852"/>
            <a:ext cx="2543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1600" noProof="1">
                <a:latin typeface="Arial" panose="020B0604020202020204" pitchFamily="34" charset="0"/>
                <a:cs typeface="Arial" panose="020B0604020202020204" pitchFamily="34" charset="0"/>
              </a:rPr>
              <a:t>Жижиг хэргийн давах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9F0DD03-E9F6-F7B2-81F5-2148F32A2DCF}"/>
              </a:ext>
            </a:extLst>
          </p:cNvPr>
          <p:cNvSpPr txBox="1"/>
          <p:nvPr/>
        </p:nvSpPr>
        <p:spPr>
          <a:xfrm>
            <a:off x="4429122" y="3493849"/>
            <a:ext cx="2543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1600" noProof="1">
                <a:latin typeface="Arial" panose="020B0604020202020204" pitchFamily="34" charset="0"/>
                <a:cs typeface="Arial" panose="020B0604020202020204" pitchFamily="34" charset="0"/>
              </a:rPr>
              <a:t>Жижиг хэргийн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D3A9222-F895-C3AA-9A2A-82932EABD26B}"/>
              </a:ext>
            </a:extLst>
          </p:cNvPr>
          <p:cNvSpPr txBox="1"/>
          <p:nvPr/>
        </p:nvSpPr>
        <p:spPr>
          <a:xfrm>
            <a:off x="6958013" y="2556551"/>
            <a:ext cx="14430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1600" noProof="1">
                <a:latin typeface="Arial" panose="020B0604020202020204" pitchFamily="34" charset="0"/>
                <a:cs typeface="Arial" panose="020B0604020202020204" pitchFamily="34" charset="0"/>
              </a:rPr>
              <a:t>Захиргааны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D96F4-01AE-F7BD-DD00-49D126977A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9717E-6077-A1FF-4227-425289BEE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Шүүхийн практикт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хэрэг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судлал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9626-6B89-B676-BA2F-D8D21AE22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525963"/>
          </a:xfrm>
        </p:spPr>
        <p:txBody>
          <a:bodyPr>
            <a:normAutofit fontScale="92500" lnSpcReduction="20000"/>
          </a:bodyPr>
          <a:lstStyle/>
          <a:p>
            <a:endParaRPr dirty="0"/>
          </a:p>
          <a:p>
            <a:pPr algn="just"/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Шүүгчид ѳѳрийн гаргасан шийдвэрээ ‘тѳстэй хэргийг ингэж шийдвэрлэж байсан’ гэж зѳвтгѳдѳг.</a:t>
            </a:r>
          </a:p>
          <a:p>
            <a:pPr marL="0" indent="0" algn="just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Өмнөх шийдвэрүүдийг дурдах нь </a:t>
            </a: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итгэлтэй байдлыг илэрхийлдэг.</a:t>
            </a:r>
          </a:p>
          <a:p>
            <a:pPr marL="0" indent="0" algn="just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Шүүхийн академийн сургалт</a:t>
            </a:r>
            <a:r>
              <a:rPr lang="en-US" noProof="1">
                <a:latin typeface="Arial" panose="020B0604020202020204" pitchFamily="34" charset="0"/>
                <a:cs typeface="Arial" panose="020B0604020202020204" pitchFamily="34" charset="0"/>
              </a:rPr>
              <a:t>анд</a:t>
            </a: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 өргөн ашигладаг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8B2E04-D5C0-CB2A-4F81-5BE5CC0BDDA0}"/>
              </a:ext>
            </a:extLst>
          </p:cNvPr>
          <p:cNvSpPr txBox="1"/>
          <p:nvPr/>
        </p:nvSpPr>
        <p:spPr>
          <a:xfrm>
            <a:off x="274320" y="45720"/>
            <a:ext cx="254589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200" b="1">
                <a:solidFill>
                  <a:srgbClr val="000080"/>
                </a:solidFill>
              </a:defRPr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Dušan Dakić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Republic of Serbia</a:t>
            </a:r>
          </a:p>
        </p:txBody>
      </p:sp>
    </p:spTree>
    <p:extLst>
      <p:ext uri="{BB962C8B-B14F-4D97-AF65-F5344CB8AC3E}">
        <p14:creationId xmlns:p14="http://schemas.microsoft.com/office/powerpoint/2010/main" val="275456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Сорил бэрхшээлүүд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dirty="0"/>
          </a:p>
          <a:p>
            <a:pPr algn="just"/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Нийтлэлүүд хоорондоо нийцэхгүй байх, ѳмнѳ нь гарсан шийдвэрийн хүртээмжгүй байдал </a:t>
            </a:r>
          </a:p>
          <a:p>
            <a:pPr marL="0" indent="0" algn="just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Заавал дагаж мөрд</a:t>
            </a: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дѳггүй нь </a:t>
            </a: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хуваагдмал байдлыг </a:t>
            </a: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үүсгэдэг</a:t>
            </a:r>
          </a:p>
          <a:p>
            <a:pPr marL="0" indent="0" algn="just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Хуулийн мэдээллийн санг </a:t>
            </a: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хангалттай ашигладаггүй, арилжааны хязгаарлалттай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Системчилсэн </a:t>
            </a: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цахим</a:t>
            </a: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 дэд бүтцийг сайжруулах хэрэгцээ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" y="45720"/>
            <a:ext cx="254589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200" b="1">
                <a:solidFill>
                  <a:srgbClr val="000080"/>
                </a:solidFill>
              </a:defRPr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Dušan Dakić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Republic of Serbia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n-MN" sz="3600" noProof="1">
                <a:latin typeface="Arial" panose="020B0604020202020204" pitchFamily="34" charset="0"/>
                <a:cs typeface="Arial" panose="020B0604020202020204" pitchFamily="34" charset="0"/>
              </a:rPr>
              <a:t>Одоогийн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3600" dirty="0">
                <a:latin typeface="Arial" panose="020B0604020202020204" pitchFamily="34" charset="0"/>
                <a:cs typeface="Arial" panose="020B0604020202020204" pitchFamily="34" charset="0"/>
              </a:rPr>
              <a:t>Шинэчлэл ба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mn-MN" sz="3600" dirty="0">
                <a:latin typeface="Arial" panose="020B0604020202020204" pitchFamily="34" charset="0"/>
                <a:cs typeface="Arial" panose="020B0604020202020204" pitchFamily="34" charset="0"/>
              </a:rPr>
              <a:t>иг хандлага</a:t>
            </a:r>
            <a:endParaRPr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dirty="0"/>
          </a:p>
          <a:p>
            <a:pPr algn="just"/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Дотоодын шүүхүүдэд Европын Хүний Эрхийн Конвенцийн хэрэг судлалуудын үзүүлэх нѳлѳѳ нэмэгдэж байна</a:t>
            </a:r>
          </a:p>
          <a:p>
            <a:pPr marL="0" indent="0" algn="just">
              <a:buNone/>
            </a:pPr>
            <a:endParaRPr lang="mn-MN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Эрх зүйн харьцуулсан судалгаанд хандах нь нэмэгдэж байна</a:t>
            </a:r>
          </a:p>
          <a:p>
            <a:pPr marL="0" indent="0" algn="just">
              <a:buNone/>
            </a:pPr>
            <a:endParaRPr lang="mn-MN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Зарим прецедентийг албан болгох яриа явагдаж байна.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20" y="45720"/>
            <a:ext cx="254589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200" b="1">
                <a:solidFill>
                  <a:srgbClr val="000080"/>
                </a:solidFill>
              </a:defRPr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Dušan Dakić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Republic of Serbia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Дүгнэлт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dirty="0"/>
          </a:p>
          <a:p>
            <a:pPr algn="just"/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Caselaw бол хуулийн албан ёсны эх сурвалж биш, харин бодит </a:t>
            </a: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хэргийн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тайлбар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удирдамжийн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үүрэг гүйцэтгэдэг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Хэрэг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суд</a:t>
            </a: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лалыг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ашиглах нь </a:t>
            </a: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нэгдмэл</a:t>
            </a: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 байдал, урьдчилан таамаглах </a:t>
            </a: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байдлыг</a:t>
            </a: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 нэмэгдүүлдэг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Сербийн систем нь </a:t>
            </a: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прецентийг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албан ёсоор хүлээн зөвшөөрөх тал руу </a:t>
            </a: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явж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 магадгүй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юм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" y="45720"/>
            <a:ext cx="254589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200" b="1">
                <a:solidFill>
                  <a:srgbClr val="000080"/>
                </a:solidFill>
              </a:defRPr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Dušan Dakić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Republic of Serbia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Сүүлийн Бодол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166018"/>
            <a:ext cx="8626792" cy="4525963"/>
          </a:xfrm>
        </p:spPr>
        <p:txBody>
          <a:bodyPr>
            <a:normAutofit fontScale="92500" lnSpcReduction="20000"/>
          </a:bodyPr>
          <a:lstStyle/>
          <a:p>
            <a:endParaRPr dirty="0"/>
          </a:p>
          <a:p>
            <a:pPr algn="just"/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Прецедент байдаггүй системд нэгдмэл байдал чухал хэвээр.</a:t>
            </a:r>
          </a:p>
          <a:p>
            <a:pPr marL="0" indent="0" algn="just">
              <a:buNone/>
            </a:pPr>
            <a:endParaRPr lang="mn-MN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"Хууль эрх зүйн тодорхой байдал зѳвхѳн зарчим бус— энэ бол иргэдэд ѳгѳх амлалт юм."</a:t>
            </a:r>
          </a:p>
          <a:p>
            <a:pPr marL="0" indent="0" algn="just">
              <a:buNone/>
            </a:pPr>
            <a:endParaRPr lang="mn-MN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Хэрэг судлал, хэдий албан бус ч, энэ амлалтад хүрэхэд тусална.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20" y="45720"/>
            <a:ext cx="254589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200" b="1">
                <a:solidFill>
                  <a:srgbClr val="000080"/>
                </a:solidFill>
              </a:defRPr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Dušan Dakić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Republic of Serbia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457</Words>
  <Application>Microsoft Office PowerPoint</Application>
  <PresentationFormat>On-screen Show (4:3)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Хууль хэрэглээний нэгдмэл байдлыг хангахад хэрэг судлалыг ашиглах нь</vt:lpstr>
      <vt:lpstr>Сербийн Эрх Зүйн Уламжлал</vt:lpstr>
      <vt:lpstr>Байгууллагын Тогтолцоо</vt:lpstr>
      <vt:lpstr>Шүүхийн практикт хэрэг судлал  </vt:lpstr>
      <vt:lpstr>Шүүхийн практикт хэрэг судлал</vt:lpstr>
      <vt:lpstr>Сорил бэрхшээлүүд</vt:lpstr>
      <vt:lpstr>Одоогийн Шинэчлэл ба Чиг хандлага</vt:lpstr>
      <vt:lpstr>Дүгнэлт</vt:lpstr>
      <vt:lpstr>Сүүлийн Бодол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Dušan Dakić</dc:creator>
  <cp:keywords/>
  <dc:description>generated using python-pptx</dc:description>
  <cp:lastModifiedBy>Anuurad  Rentsendagva</cp:lastModifiedBy>
  <cp:revision>15</cp:revision>
  <dcterms:created xsi:type="dcterms:W3CDTF">2013-01-27T09:14:16Z</dcterms:created>
  <dcterms:modified xsi:type="dcterms:W3CDTF">2025-06-14T10:19:50Z</dcterms:modified>
  <cp:category/>
</cp:coreProperties>
</file>