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677" r:id="rId2"/>
    <p:sldId id="718" r:id="rId3"/>
    <p:sldId id="719" r:id="rId4"/>
    <p:sldId id="720" r:id="rId5"/>
    <p:sldId id="721" r:id="rId6"/>
    <p:sldId id="732" r:id="rId7"/>
    <p:sldId id="730" r:id="rId8"/>
    <p:sldId id="722" r:id="rId9"/>
    <p:sldId id="723" r:id="rId10"/>
    <p:sldId id="724" r:id="rId11"/>
    <p:sldId id="734" r:id="rId12"/>
    <p:sldId id="735" r:id="rId13"/>
    <p:sldId id="725" r:id="rId14"/>
    <p:sldId id="726" r:id="rId15"/>
    <p:sldId id="731" r:id="rId16"/>
    <p:sldId id="716" r:id="rId17"/>
  </p:sldIdLst>
  <p:sldSz cx="12192000" cy="6858000"/>
  <p:notesSz cx="6858000" cy="9144000"/>
  <p:defaultTextStyle>
    <a:defPPr>
      <a:defRPr lang="en-M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5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4"/>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mn-MN" sz="2800" b="0" dirty="0">
                <a:solidFill>
                  <a:srgbClr val="002060"/>
                </a:solidFill>
                <a:latin typeface="Arial" panose="020B0604020202020204" pitchFamily="34" charset="0"/>
                <a:cs typeface="Arial" panose="020B0604020202020204" pitchFamily="34" charset="0"/>
              </a:rPr>
              <a:t>Нийт</a:t>
            </a:r>
            <a:r>
              <a:rPr lang="mn-MN" sz="2800" b="0" baseline="0" dirty="0">
                <a:solidFill>
                  <a:srgbClr val="002060"/>
                </a:solidFill>
                <a:latin typeface="Arial" panose="020B0604020202020204" pitchFamily="34" charset="0"/>
                <a:cs typeface="Arial" panose="020B0604020202020204" pitchFamily="34" charset="0"/>
              </a:rPr>
              <a:t> хүн амын дунд ахмад настан болон хөгжлийн бэрхшээлтэй иргэдийн эзлэх хувь </a:t>
            </a:r>
            <a:endParaRPr lang="en-US" sz="2800" b="0" dirty="0">
              <a:solidFill>
                <a:srgbClr val="002060"/>
              </a:solidFill>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2060"/>
            </a:solidFill>
            <a:ln>
              <a:solidFill>
                <a:srgbClr val="002060"/>
              </a:solidFill>
            </a:ln>
            <a:effectLst/>
          </c:spPr>
          <c:invertIfNegative val="0"/>
          <c:dLbls>
            <c:dLbl>
              <c:idx val="0"/>
              <c:tx>
                <c:rich>
                  <a:bodyPr/>
                  <a:lstStyle/>
                  <a:p>
                    <a:r>
                      <a:rPr lang="en-US" sz="1800" b="1" dirty="0"/>
                      <a:t>6.2%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2D9-467A-BC41-92BD454B3F04}"/>
                </c:ext>
              </c:extLst>
            </c:dLbl>
            <c:dLbl>
              <c:idx val="1"/>
              <c:tx>
                <c:rich>
                  <a:bodyPr rot="0" spcFirstLastPara="1" vertOverflow="ellipsis" vert="horz" wrap="square" lIns="38100" tIns="19050" rIns="38100" bIns="19050" anchor="ctr" anchorCtr="1">
                    <a:noAutofit/>
                  </a:bodyPr>
                  <a:lstStyle/>
                  <a:p>
                    <a:pPr>
                      <a:defRPr sz="1197" b="0" i="0" u="none" strike="noStrike" kern="1200" baseline="0">
                        <a:solidFill>
                          <a:srgbClr val="002060"/>
                        </a:solidFill>
                        <a:latin typeface="+mn-lt"/>
                        <a:ea typeface="+mn-ea"/>
                        <a:cs typeface="+mn-cs"/>
                      </a:defRPr>
                    </a:pPr>
                    <a:r>
                      <a:rPr lang="en-US" sz="1800" b="1" dirty="0">
                        <a:solidFill>
                          <a:srgbClr val="002060"/>
                        </a:solidFill>
                      </a:rPr>
                      <a:t>3.6%</a:t>
                    </a:r>
                    <a:endParaRPr lang="en-US" sz="2400" b="1" dirty="0">
                      <a:solidFill>
                        <a:srgbClr val="002060"/>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62D9-467A-BC41-92BD454B3F0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206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Ахмад настан</c:v>
                </c:pt>
                <c:pt idx="1">
                  <c:v>Хөгжлийн бэрхшээлтэй иргэн</c:v>
                </c:pt>
              </c:strCache>
            </c:strRef>
          </c:cat>
          <c:val>
            <c:numRef>
              <c:f>Sheet1!$B$2:$B$3</c:f>
              <c:numCache>
                <c:formatCode>0.00%</c:formatCode>
                <c:ptCount val="2"/>
                <c:pt idx="0">
                  <c:v>6.2E-2</c:v>
                </c:pt>
                <c:pt idx="1">
                  <c:v>3.5999999999999997E-2</c:v>
                </c:pt>
              </c:numCache>
            </c:numRef>
          </c:val>
          <c:extLst>
            <c:ext xmlns:c16="http://schemas.microsoft.com/office/drawing/2014/chart" uri="{C3380CC4-5D6E-409C-BE32-E72D297353CC}">
              <c16:uniqueId val="{00000000-62D9-467A-BC41-92BD454B3F04}"/>
            </c:ext>
          </c:extLst>
        </c:ser>
        <c:ser>
          <c:idx val="1"/>
          <c:order val="1"/>
          <c:tx>
            <c:strRef>
              <c:f>Sheet1!$C$1</c:f>
              <c:strCache>
                <c:ptCount val="1"/>
                <c:pt idx="0">
                  <c:v>Column1</c:v>
                </c:pt>
              </c:strCache>
            </c:strRef>
          </c:tx>
          <c:spPr>
            <a:solidFill>
              <a:schemeClr val="accent2"/>
            </a:solidFill>
            <a:ln>
              <a:noFill/>
            </a:ln>
            <a:effectLst/>
          </c:spPr>
          <c:invertIfNegative val="0"/>
          <c:cat>
            <c:strRef>
              <c:f>Sheet1!$A$2:$A$3</c:f>
              <c:strCache>
                <c:ptCount val="2"/>
                <c:pt idx="0">
                  <c:v>Ахмад настан</c:v>
                </c:pt>
                <c:pt idx="1">
                  <c:v>Хөгжлийн бэрхшээлтэй иргэн</c:v>
                </c:pt>
              </c:strCache>
            </c:strRef>
          </c:cat>
          <c:val>
            <c:numRef>
              <c:f>Sheet1!$C$2:$C$3</c:f>
              <c:numCache>
                <c:formatCode>General</c:formatCode>
                <c:ptCount val="2"/>
              </c:numCache>
            </c:numRef>
          </c:val>
          <c:extLst>
            <c:ext xmlns:c16="http://schemas.microsoft.com/office/drawing/2014/chart" uri="{C3380CC4-5D6E-409C-BE32-E72D297353CC}">
              <c16:uniqueId val="{00000001-62D9-467A-BC41-92BD454B3F04}"/>
            </c:ext>
          </c:extLst>
        </c:ser>
        <c:dLbls>
          <c:showLegendKey val="0"/>
          <c:showVal val="0"/>
          <c:showCatName val="0"/>
          <c:showSerName val="0"/>
          <c:showPercent val="0"/>
          <c:showBubbleSize val="0"/>
        </c:dLbls>
        <c:gapWidth val="182"/>
        <c:axId val="376412880"/>
        <c:axId val="376419440"/>
      </c:barChart>
      <c:catAx>
        <c:axId val="376412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rgbClr val="002060"/>
                </a:solidFill>
                <a:latin typeface="Arial" panose="020B0604020202020204" pitchFamily="34" charset="0"/>
                <a:ea typeface="+mn-ea"/>
                <a:cs typeface="+mn-cs"/>
              </a:defRPr>
            </a:pPr>
            <a:endParaRPr lang="en-US"/>
          </a:p>
        </c:txPr>
        <c:crossAx val="376419440"/>
        <c:crosses val="autoZero"/>
        <c:auto val="1"/>
        <c:lblAlgn val="ctr"/>
        <c:lblOffset val="100"/>
        <c:noMultiLvlLbl val="0"/>
      </c:catAx>
      <c:valAx>
        <c:axId val="3764194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2060"/>
                </a:solidFill>
                <a:latin typeface="Arial" panose="020B0604020202020204" pitchFamily="34" charset="0"/>
                <a:ea typeface="+mn-ea"/>
                <a:cs typeface="Arial" panose="020B0604020202020204" pitchFamily="34" charset="0"/>
              </a:defRPr>
            </a:pPr>
            <a:endParaRPr lang="en-US"/>
          </a:p>
        </c:txPr>
        <c:crossAx val="3764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srgbClr val="002060"/>
                </a:solidFill>
                <a:latin typeface="+mn-lt"/>
                <a:ea typeface="+mn-ea"/>
                <a:cs typeface="+mn-cs"/>
              </a:defRPr>
            </a:pPr>
            <a:r>
              <a:rPr lang="mn-MN" sz="2400" b="0" dirty="0">
                <a:solidFill>
                  <a:srgbClr val="002060"/>
                </a:solidFill>
                <a:effectLst/>
                <a:latin typeface="Arial" panose="020B0604020202020204" pitchFamily="34" charset="0"/>
                <a:cs typeface="Arial" panose="020B0604020202020204" pitchFamily="34" charset="0"/>
              </a:rPr>
              <a:t>Веб хуудас, аппликейшны харагдах байдал, үсэг томруулах тохиргоогүй, сонгосон текстийг дуу хоолойгоор унших үйлдлийн систем байхгүйн улмаас цахим үйлчилгээг авч чадахгүй байгаа</a:t>
            </a:r>
            <a:r>
              <a:rPr lang="mn-MN" sz="2400" b="0" baseline="0" dirty="0">
                <a:solidFill>
                  <a:srgbClr val="002060"/>
                </a:solidFill>
                <a:effectLst/>
                <a:latin typeface="Arial" panose="020B0604020202020204" pitchFamily="34" charset="0"/>
                <a:cs typeface="Arial" panose="020B0604020202020204" pitchFamily="34" charset="0"/>
              </a:rPr>
              <a:t> иргэд</a:t>
            </a:r>
            <a:r>
              <a:rPr lang="mn-MN" sz="2400" b="0" baseline="0" dirty="0">
                <a:solidFill>
                  <a:srgbClr val="002060"/>
                </a:solidFill>
                <a:latin typeface="Arial" panose="020B0604020202020204" pitchFamily="34" charset="0"/>
                <a:cs typeface="Arial" panose="020B0604020202020204" pitchFamily="34" charset="0"/>
              </a:rPr>
              <a:t> </a:t>
            </a:r>
            <a:endParaRPr lang="en-US" sz="2400" b="0" dirty="0">
              <a:solidFill>
                <a:srgbClr val="002060"/>
              </a:solidFill>
              <a:latin typeface="Arial" panose="020B0604020202020204" pitchFamily="34" charset="0"/>
              <a:cs typeface="Arial" panose="020B0604020202020204" pitchFamily="34" charset="0"/>
            </a:endParaRPr>
          </a:p>
        </c:rich>
      </c:tx>
      <c:layout>
        <c:manualLayout>
          <c:xMode val="edge"/>
          <c:yMode val="edge"/>
          <c:x val="0.10334700427214903"/>
          <c:y val="1.0143571471644524E-2"/>
        </c:manualLayout>
      </c:layout>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srgbClr val="002060"/>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002060"/>
            </a:solidFill>
            <a:ln>
              <a:noFill/>
            </a:ln>
            <a:effectLst/>
          </c:spPr>
          <c:invertIfNegative val="0"/>
          <c:dLbls>
            <c:dLbl>
              <c:idx val="0"/>
              <c:tx>
                <c:rich>
                  <a:bodyPr/>
                  <a:lstStyle/>
                  <a:p>
                    <a:r>
                      <a:rPr lang="en-US" sz="1800" b="1" dirty="0">
                        <a:solidFill>
                          <a:srgbClr val="002060"/>
                        </a:solidFill>
                      </a:rPr>
                      <a:t>69%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2D9-467A-BC41-92BD454B3F04}"/>
                </c:ext>
              </c:extLst>
            </c:dLbl>
            <c:dLbl>
              <c:idx val="1"/>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en-US" sz="1800" b="1" dirty="0">
                        <a:solidFill>
                          <a:srgbClr val="002060"/>
                        </a:solidFill>
                      </a:rPr>
                      <a:t>80.3%</a:t>
                    </a:r>
                    <a:endParaRPr lang="en-US" sz="2400" b="1" dirty="0">
                      <a:solidFill>
                        <a:srgbClr val="002060"/>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62D9-467A-BC41-92BD454B3F0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Ахмад настны</c:v>
                </c:pt>
                <c:pt idx="1">
                  <c:v>Хөгжлийн бэрхшээлтэй иргэний</c:v>
                </c:pt>
              </c:strCache>
            </c:strRef>
          </c:cat>
          <c:val>
            <c:numRef>
              <c:f>Sheet1!$B$2:$B$3</c:f>
              <c:numCache>
                <c:formatCode>0.00%</c:formatCode>
                <c:ptCount val="2"/>
                <c:pt idx="0">
                  <c:v>0.69</c:v>
                </c:pt>
                <c:pt idx="1">
                  <c:v>0.80300000000000005</c:v>
                </c:pt>
              </c:numCache>
            </c:numRef>
          </c:val>
          <c:extLst>
            <c:ext xmlns:c16="http://schemas.microsoft.com/office/drawing/2014/chart" uri="{C3380CC4-5D6E-409C-BE32-E72D297353CC}">
              <c16:uniqueId val="{00000000-62D9-467A-BC41-92BD454B3F04}"/>
            </c:ext>
          </c:extLst>
        </c:ser>
        <c:ser>
          <c:idx val="1"/>
          <c:order val="1"/>
          <c:tx>
            <c:strRef>
              <c:f>Sheet1!$C$1</c:f>
              <c:strCache>
                <c:ptCount val="1"/>
                <c:pt idx="0">
                  <c:v>Column1</c:v>
                </c:pt>
              </c:strCache>
            </c:strRef>
          </c:tx>
          <c:spPr>
            <a:solidFill>
              <a:schemeClr val="accent2"/>
            </a:solidFill>
            <a:ln>
              <a:noFill/>
            </a:ln>
            <a:effectLst/>
          </c:spPr>
          <c:invertIfNegative val="0"/>
          <c:cat>
            <c:strRef>
              <c:f>Sheet1!$A$2:$A$3</c:f>
              <c:strCache>
                <c:ptCount val="2"/>
                <c:pt idx="0">
                  <c:v>Ахмад настны</c:v>
                </c:pt>
                <c:pt idx="1">
                  <c:v>Хөгжлийн бэрхшээлтэй иргэний</c:v>
                </c:pt>
              </c:strCache>
            </c:strRef>
          </c:cat>
          <c:val>
            <c:numRef>
              <c:f>Sheet1!$C$2:$C$3</c:f>
              <c:numCache>
                <c:formatCode>General</c:formatCode>
                <c:ptCount val="2"/>
              </c:numCache>
            </c:numRef>
          </c:val>
          <c:extLst>
            <c:ext xmlns:c16="http://schemas.microsoft.com/office/drawing/2014/chart" uri="{C3380CC4-5D6E-409C-BE32-E72D297353CC}">
              <c16:uniqueId val="{00000001-62D9-467A-BC41-92BD454B3F04}"/>
            </c:ext>
          </c:extLst>
        </c:ser>
        <c:dLbls>
          <c:showLegendKey val="0"/>
          <c:showVal val="0"/>
          <c:showCatName val="0"/>
          <c:showSerName val="0"/>
          <c:showPercent val="0"/>
          <c:showBubbleSize val="0"/>
        </c:dLbls>
        <c:gapWidth val="182"/>
        <c:axId val="376412880"/>
        <c:axId val="376419440"/>
      </c:barChart>
      <c:catAx>
        <c:axId val="376412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rgbClr val="002060"/>
                </a:solidFill>
                <a:latin typeface="Arial" panose="020B0604020202020204" pitchFamily="34" charset="0"/>
                <a:ea typeface="+mn-ea"/>
                <a:cs typeface="+mn-cs"/>
              </a:defRPr>
            </a:pPr>
            <a:endParaRPr lang="en-US"/>
          </a:p>
        </c:txPr>
        <c:crossAx val="376419440"/>
        <c:crosses val="autoZero"/>
        <c:auto val="1"/>
        <c:lblAlgn val="ctr"/>
        <c:lblOffset val="100"/>
        <c:noMultiLvlLbl val="0"/>
      </c:catAx>
      <c:valAx>
        <c:axId val="37641944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2060"/>
                </a:solidFill>
                <a:latin typeface="Arial" panose="020B0604020202020204" pitchFamily="34" charset="0"/>
                <a:ea typeface="+mn-ea"/>
                <a:cs typeface="Arial" panose="020B0604020202020204" pitchFamily="34" charset="0"/>
              </a:defRPr>
            </a:pPr>
            <a:endParaRPr lang="en-US"/>
          </a:p>
        </c:txPr>
        <c:crossAx val="3764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7AC539-FCB2-4D90-8328-9165F1029407}"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034F3E9E-ED84-419D-BAB5-F24AF7016944}">
      <dgm:prSet phldrT="[Text]"/>
      <dgm:spPr/>
      <dgm:t>
        <a:bodyPr/>
        <a:lstStyle/>
        <a:p>
          <a:endParaRPr lang="en-US" dirty="0"/>
        </a:p>
      </dgm:t>
    </dgm:pt>
    <dgm:pt modelId="{CBC2A7B9-2374-47F4-9609-C307756AAFCE}" type="parTrans" cxnId="{30659F43-D5BC-4568-B799-2558AEDCF151}">
      <dgm:prSet/>
      <dgm:spPr/>
      <dgm:t>
        <a:bodyPr/>
        <a:lstStyle/>
        <a:p>
          <a:endParaRPr lang="en-US"/>
        </a:p>
      </dgm:t>
    </dgm:pt>
    <dgm:pt modelId="{E1FC84EB-8F61-417A-BD7B-C13F6B2C1A70}" type="sibTrans" cxnId="{30659F43-D5BC-4568-B799-2558AEDCF151}">
      <dgm:prSet/>
      <dgm:spPr/>
      <dgm:t>
        <a:bodyPr/>
        <a:lstStyle/>
        <a:p>
          <a:endParaRPr lang="en-US"/>
        </a:p>
      </dgm:t>
    </dgm:pt>
    <dgm:pt modelId="{FFD942BA-ED48-4671-A6A3-6826D673152D}">
      <dgm:prSet phldrT="[Text]"/>
      <dgm:spPr>
        <a:solidFill>
          <a:srgbClr val="FEF5E7"/>
        </a:solidFill>
        <a:ln w="38100">
          <a:solidFill>
            <a:srgbClr val="002060"/>
          </a:solidFill>
        </a:ln>
      </dgm:spPr>
      <dgm:t>
        <a:bodyPr/>
        <a:lstStyle/>
        <a:p>
          <a:r>
            <a:rPr lang="mn-MN" b="1" dirty="0">
              <a:solidFill>
                <a:srgbClr val="002060"/>
              </a:solidFill>
              <a:latin typeface="Arial" panose="020B0604020202020204" pitchFamily="34" charset="0"/>
              <a:cs typeface="Arial" panose="020B0604020202020204" pitchFamily="34" charset="0"/>
            </a:rPr>
            <a:t>Эрх зүйн зохицуулалт</a:t>
          </a:r>
          <a:endParaRPr lang="en-US" b="1" dirty="0">
            <a:solidFill>
              <a:srgbClr val="002060"/>
            </a:solidFill>
            <a:latin typeface="Arial" panose="020B0604020202020204" pitchFamily="34" charset="0"/>
            <a:cs typeface="Arial" panose="020B0604020202020204" pitchFamily="34" charset="0"/>
          </a:endParaRPr>
        </a:p>
      </dgm:t>
    </dgm:pt>
    <dgm:pt modelId="{2EE73499-AA6B-43C1-ADE6-034EE7FF951C}" type="parTrans" cxnId="{F85B07E0-3B88-445B-AD50-6E00A5541FBA}">
      <dgm:prSet/>
      <dgm:spPr/>
      <dgm:t>
        <a:bodyPr/>
        <a:lstStyle/>
        <a:p>
          <a:endParaRPr lang="en-US"/>
        </a:p>
      </dgm:t>
    </dgm:pt>
    <dgm:pt modelId="{7DC46B32-CCDA-459D-B89F-A9B61BCF377B}" type="sibTrans" cxnId="{F85B07E0-3B88-445B-AD50-6E00A5541FBA}">
      <dgm:prSet/>
      <dgm:spPr/>
      <dgm:t>
        <a:bodyPr/>
        <a:lstStyle/>
        <a:p>
          <a:endParaRPr lang="en-US"/>
        </a:p>
      </dgm:t>
    </dgm:pt>
    <dgm:pt modelId="{0C783F8A-EC5D-4AC9-AAD0-85CFAD50A3A9}">
      <dgm:prSet phldrT="[Text]"/>
      <dgm:spPr>
        <a:solidFill>
          <a:srgbClr val="FEF5E7"/>
        </a:solidFill>
        <a:ln w="38100"/>
      </dgm:spPr>
      <dgm:t>
        <a:bodyPr/>
        <a:lstStyle/>
        <a:p>
          <a:r>
            <a:rPr lang="mn-MN" b="1" dirty="0">
              <a:solidFill>
                <a:srgbClr val="002060"/>
              </a:solidFill>
              <a:latin typeface="Arial" panose="020B0604020202020204" pitchFamily="34" charset="0"/>
              <a:cs typeface="Arial" panose="020B0604020202020204" pitchFamily="34" charset="0"/>
            </a:rPr>
            <a:t>Шүүхийн платформ</a:t>
          </a:r>
          <a:endParaRPr lang="en-US" b="1" dirty="0">
            <a:solidFill>
              <a:srgbClr val="002060"/>
            </a:solidFill>
            <a:latin typeface="Arial" panose="020B0604020202020204" pitchFamily="34" charset="0"/>
            <a:cs typeface="Arial" panose="020B0604020202020204" pitchFamily="34" charset="0"/>
          </a:endParaRPr>
        </a:p>
      </dgm:t>
    </dgm:pt>
    <dgm:pt modelId="{8551A107-8F99-4EB9-852E-3B5B4EBA0E7F}" type="parTrans" cxnId="{6B5FFECC-C45A-4CCD-97CE-6C6A22927757}">
      <dgm:prSet/>
      <dgm:spPr/>
      <dgm:t>
        <a:bodyPr/>
        <a:lstStyle/>
        <a:p>
          <a:endParaRPr lang="en-US"/>
        </a:p>
      </dgm:t>
    </dgm:pt>
    <dgm:pt modelId="{B4DF5983-2214-448E-9877-24BFC196FCAB}" type="sibTrans" cxnId="{6B5FFECC-C45A-4CCD-97CE-6C6A22927757}">
      <dgm:prSet/>
      <dgm:spPr/>
      <dgm:t>
        <a:bodyPr/>
        <a:lstStyle/>
        <a:p>
          <a:endParaRPr lang="en-US"/>
        </a:p>
      </dgm:t>
    </dgm:pt>
    <dgm:pt modelId="{E9C7F65F-FB7B-4008-A24C-CE779DF5BED3}">
      <dgm:prSet phldrT="[Text]" custT="1"/>
      <dgm:spPr>
        <a:solidFill>
          <a:srgbClr val="002060">
            <a:alpha val="90000"/>
          </a:srgbClr>
        </a:solidFill>
        <a:ln>
          <a:solidFill>
            <a:srgbClr val="002060">
              <a:alpha val="90000"/>
            </a:srgbClr>
          </a:solidFill>
        </a:ln>
      </dgm:spPr>
      <dgm:t>
        <a:bodyPr/>
        <a:lstStyle/>
        <a:p>
          <a:r>
            <a:rPr lang="mn-MN" sz="2400" b="1" i="0" dirty="0">
              <a:solidFill>
                <a:schemeClr val="bg1"/>
              </a:solidFill>
              <a:latin typeface="Arial" panose="020B0604020202020204" pitchFamily="34" charset="0"/>
              <a:cs typeface="Arial" panose="020B0604020202020204" pitchFamily="34" charset="0"/>
            </a:rPr>
            <a:t>Шударга ёсны зарчим</a:t>
          </a:r>
          <a:endParaRPr lang="en-US" sz="2400" b="1" i="0" dirty="0">
            <a:solidFill>
              <a:schemeClr val="bg1"/>
            </a:solidFill>
            <a:latin typeface="Arial" panose="020B0604020202020204" pitchFamily="34" charset="0"/>
            <a:cs typeface="Arial" panose="020B0604020202020204" pitchFamily="34" charset="0"/>
          </a:endParaRPr>
        </a:p>
      </dgm:t>
    </dgm:pt>
    <dgm:pt modelId="{93E79B2C-91EF-49FF-8174-036BF88864AE}" type="sibTrans" cxnId="{8B176206-56CE-4FD8-AA0D-397E1674744E}">
      <dgm:prSet/>
      <dgm:spPr/>
      <dgm:t>
        <a:bodyPr/>
        <a:lstStyle/>
        <a:p>
          <a:endParaRPr lang="en-US"/>
        </a:p>
      </dgm:t>
    </dgm:pt>
    <dgm:pt modelId="{95272808-4C8C-461A-9B1F-930093117121}" type="parTrans" cxnId="{8B176206-56CE-4FD8-AA0D-397E1674744E}">
      <dgm:prSet/>
      <dgm:spPr/>
      <dgm:t>
        <a:bodyPr/>
        <a:lstStyle/>
        <a:p>
          <a:endParaRPr lang="en-US"/>
        </a:p>
      </dgm:t>
    </dgm:pt>
    <dgm:pt modelId="{6E31DAF3-8242-4878-A170-C076DEA70284}" type="pres">
      <dgm:prSet presAssocID="{F07AC539-FCB2-4D90-8328-9165F1029407}" presName="outerComposite" presStyleCnt="0">
        <dgm:presLayoutVars>
          <dgm:chMax val="2"/>
          <dgm:animLvl val="lvl"/>
          <dgm:resizeHandles val="exact"/>
        </dgm:presLayoutVars>
      </dgm:prSet>
      <dgm:spPr/>
    </dgm:pt>
    <dgm:pt modelId="{3F0A78F3-46C9-4D21-B0A1-D578A2C5C256}" type="pres">
      <dgm:prSet presAssocID="{F07AC539-FCB2-4D90-8328-9165F1029407}" presName="dummyMaxCanvas" presStyleCnt="0"/>
      <dgm:spPr/>
    </dgm:pt>
    <dgm:pt modelId="{22DA16F4-226A-4CDD-89DA-7AB6243AF1C6}" type="pres">
      <dgm:prSet presAssocID="{F07AC539-FCB2-4D90-8328-9165F1029407}" presName="parentComposite" presStyleCnt="0"/>
      <dgm:spPr/>
    </dgm:pt>
    <dgm:pt modelId="{5975F81C-14C8-4312-ACA9-A7927B62B516}" type="pres">
      <dgm:prSet presAssocID="{F07AC539-FCB2-4D90-8328-9165F1029407}" presName="parent1" presStyleLbl="alignAccFollowNode1" presStyleIdx="0" presStyleCnt="4" custScaleX="100452" custLinFactNeighborX="72109" custLinFactNeighborY="3565">
        <dgm:presLayoutVars>
          <dgm:chMax val="4"/>
        </dgm:presLayoutVars>
      </dgm:prSet>
      <dgm:spPr/>
    </dgm:pt>
    <dgm:pt modelId="{F7CE18B1-155E-4D47-A7F5-0BF555D71B2F}" type="pres">
      <dgm:prSet presAssocID="{F07AC539-FCB2-4D90-8328-9165F1029407}" presName="parent2" presStyleLbl="alignAccFollowNode1" presStyleIdx="1" presStyleCnt="4" custScaleX="133939" custLinFactNeighborX="-72335" custLinFactNeighborY="3565">
        <dgm:presLayoutVars>
          <dgm:chMax val="4"/>
        </dgm:presLayoutVars>
      </dgm:prSet>
      <dgm:spPr/>
    </dgm:pt>
    <dgm:pt modelId="{F24A6AD9-3535-444A-BE85-503E9A40B33E}" type="pres">
      <dgm:prSet presAssocID="{F07AC539-FCB2-4D90-8328-9165F1029407}" presName="childrenComposite" presStyleCnt="0"/>
      <dgm:spPr/>
    </dgm:pt>
    <dgm:pt modelId="{609ED01E-A3AE-4488-A167-551B5CAF855D}" type="pres">
      <dgm:prSet presAssocID="{F07AC539-FCB2-4D90-8328-9165F1029407}" presName="dummyMaxCanvas_ChildArea" presStyleCnt="0"/>
      <dgm:spPr/>
    </dgm:pt>
    <dgm:pt modelId="{E30F6BBA-6885-4310-BE8F-C46B6F0E1BEA}" type="pres">
      <dgm:prSet presAssocID="{F07AC539-FCB2-4D90-8328-9165F1029407}" presName="fulcrum" presStyleLbl="alignAccFollowNode1" presStyleIdx="2" presStyleCnt="4"/>
      <dgm:spPr>
        <a:solidFill>
          <a:srgbClr val="002060">
            <a:alpha val="90000"/>
          </a:srgbClr>
        </a:solidFill>
        <a:ln>
          <a:solidFill>
            <a:srgbClr val="002060">
              <a:alpha val="90000"/>
            </a:srgbClr>
          </a:solidFill>
        </a:ln>
      </dgm:spPr>
    </dgm:pt>
    <dgm:pt modelId="{E99F9EC3-930E-4987-9A41-9DC53082C16C}" type="pres">
      <dgm:prSet presAssocID="{F07AC539-FCB2-4D90-8328-9165F1029407}" presName="balance_11" presStyleLbl="alignAccFollowNode1" presStyleIdx="3" presStyleCnt="4">
        <dgm:presLayoutVars>
          <dgm:bulletEnabled val="1"/>
        </dgm:presLayoutVars>
      </dgm:prSet>
      <dgm:spPr>
        <a:solidFill>
          <a:srgbClr val="002060">
            <a:alpha val="90000"/>
          </a:srgbClr>
        </a:solidFill>
      </dgm:spPr>
    </dgm:pt>
    <dgm:pt modelId="{B5F6DCBB-5F82-41C7-90D3-FD0DC8498CC7}" type="pres">
      <dgm:prSet presAssocID="{F07AC539-FCB2-4D90-8328-9165F1029407}" presName="left_11_1" presStyleLbl="node1" presStyleIdx="0" presStyleCnt="2" custScaleX="137378">
        <dgm:presLayoutVars>
          <dgm:bulletEnabled val="1"/>
        </dgm:presLayoutVars>
      </dgm:prSet>
      <dgm:spPr/>
    </dgm:pt>
    <dgm:pt modelId="{0EB0517A-38E7-48F0-9E8D-6DF227E3FDB8}" type="pres">
      <dgm:prSet presAssocID="{F07AC539-FCB2-4D90-8328-9165F1029407}" presName="right_11_1" presStyleLbl="node1" presStyleIdx="1" presStyleCnt="2" custScaleX="142592">
        <dgm:presLayoutVars>
          <dgm:bulletEnabled val="1"/>
        </dgm:presLayoutVars>
      </dgm:prSet>
      <dgm:spPr/>
    </dgm:pt>
  </dgm:ptLst>
  <dgm:cxnLst>
    <dgm:cxn modelId="{8B176206-56CE-4FD8-AA0D-397E1674744E}" srcId="{F07AC539-FCB2-4D90-8328-9165F1029407}" destId="{E9C7F65F-FB7B-4008-A24C-CE779DF5BED3}" srcOrd="1" destOrd="0" parTransId="{95272808-4C8C-461A-9B1F-930093117121}" sibTransId="{93E79B2C-91EF-49FF-8174-036BF88864AE}"/>
    <dgm:cxn modelId="{7F36A60F-BE03-4206-A0D0-B1B1CC806D6B}" type="presOf" srcId="{E9C7F65F-FB7B-4008-A24C-CE779DF5BED3}" destId="{F7CE18B1-155E-4D47-A7F5-0BF555D71B2F}" srcOrd="0" destOrd="0" presId="urn:microsoft.com/office/officeart/2005/8/layout/balance1"/>
    <dgm:cxn modelId="{30659F43-D5BC-4568-B799-2558AEDCF151}" srcId="{F07AC539-FCB2-4D90-8328-9165F1029407}" destId="{034F3E9E-ED84-419D-BAB5-F24AF7016944}" srcOrd="0" destOrd="0" parTransId="{CBC2A7B9-2374-47F4-9609-C307756AAFCE}" sibTransId="{E1FC84EB-8F61-417A-BD7B-C13F6B2C1A70}"/>
    <dgm:cxn modelId="{A519A972-5703-469D-AC5E-273A9CABAE7D}" type="presOf" srcId="{F07AC539-FCB2-4D90-8328-9165F1029407}" destId="{6E31DAF3-8242-4878-A170-C076DEA70284}" srcOrd="0" destOrd="0" presId="urn:microsoft.com/office/officeart/2005/8/layout/balance1"/>
    <dgm:cxn modelId="{3808349A-BF90-4BC6-B72E-2FB0BBAFA6FF}" type="presOf" srcId="{034F3E9E-ED84-419D-BAB5-F24AF7016944}" destId="{5975F81C-14C8-4312-ACA9-A7927B62B516}" srcOrd="0" destOrd="0" presId="urn:microsoft.com/office/officeart/2005/8/layout/balance1"/>
    <dgm:cxn modelId="{1DC4F99B-6AAE-413F-89EE-3701C023D6E4}" type="presOf" srcId="{FFD942BA-ED48-4671-A6A3-6826D673152D}" destId="{B5F6DCBB-5F82-41C7-90D3-FD0DC8498CC7}" srcOrd="0" destOrd="0" presId="urn:microsoft.com/office/officeart/2005/8/layout/balance1"/>
    <dgm:cxn modelId="{FAD0A8BF-37C2-4043-A56C-FCA6D753EC63}" type="presOf" srcId="{0C783F8A-EC5D-4AC9-AAD0-85CFAD50A3A9}" destId="{0EB0517A-38E7-48F0-9E8D-6DF227E3FDB8}" srcOrd="0" destOrd="0" presId="urn:microsoft.com/office/officeart/2005/8/layout/balance1"/>
    <dgm:cxn modelId="{6B5FFECC-C45A-4CCD-97CE-6C6A22927757}" srcId="{E9C7F65F-FB7B-4008-A24C-CE779DF5BED3}" destId="{0C783F8A-EC5D-4AC9-AAD0-85CFAD50A3A9}" srcOrd="0" destOrd="0" parTransId="{8551A107-8F99-4EB9-852E-3B5B4EBA0E7F}" sibTransId="{B4DF5983-2214-448E-9877-24BFC196FCAB}"/>
    <dgm:cxn modelId="{F85B07E0-3B88-445B-AD50-6E00A5541FBA}" srcId="{034F3E9E-ED84-419D-BAB5-F24AF7016944}" destId="{FFD942BA-ED48-4671-A6A3-6826D673152D}" srcOrd="0" destOrd="0" parTransId="{2EE73499-AA6B-43C1-ADE6-034EE7FF951C}" sibTransId="{7DC46B32-CCDA-459D-B89F-A9B61BCF377B}"/>
    <dgm:cxn modelId="{CD7BE3C3-D64E-4AD2-AA9C-FB37700C404F}" type="presParOf" srcId="{6E31DAF3-8242-4878-A170-C076DEA70284}" destId="{3F0A78F3-46C9-4D21-B0A1-D578A2C5C256}" srcOrd="0" destOrd="0" presId="urn:microsoft.com/office/officeart/2005/8/layout/balance1"/>
    <dgm:cxn modelId="{53E06BB9-8012-479D-822E-EFB7CEF1FB65}" type="presParOf" srcId="{6E31DAF3-8242-4878-A170-C076DEA70284}" destId="{22DA16F4-226A-4CDD-89DA-7AB6243AF1C6}" srcOrd="1" destOrd="0" presId="urn:microsoft.com/office/officeart/2005/8/layout/balance1"/>
    <dgm:cxn modelId="{29EBB5EC-8502-4BFF-A1F5-BD350C7985B9}" type="presParOf" srcId="{22DA16F4-226A-4CDD-89DA-7AB6243AF1C6}" destId="{5975F81C-14C8-4312-ACA9-A7927B62B516}" srcOrd="0" destOrd="0" presId="urn:microsoft.com/office/officeart/2005/8/layout/balance1"/>
    <dgm:cxn modelId="{78B11F0F-67E0-418C-B551-8F5099A14160}" type="presParOf" srcId="{22DA16F4-226A-4CDD-89DA-7AB6243AF1C6}" destId="{F7CE18B1-155E-4D47-A7F5-0BF555D71B2F}" srcOrd="1" destOrd="0" presId="urn:microsoft.com/office/officeart/2005/8/layout/balance1"/>
    <dgm:cxn modelId="{F97D323C-665A-46E4-9675-E9464AB8B1F1}" type="presParOf" srcId="{6E31DAF3-8242-4878-A170-C076DEA70284}" destId="{F24A6AD9-3535-444A-BE85-503E9A40B33E}" srcOrd="2" destOrd="0" presId="urn:microsoft.com/office/officeart/2005/8/layout/balance1"/>
    <dgm:cxn modelId="{E09CB6FE-0CED-41C2-8ED9-99ED786C65A9}" type="presParOf" srcId="{F24A6AD9-3535-444A-BE85-503E9A40B33E}" destId="{609ED01E-A3AE-4488-A167-551B5CAF855D}" srcOrd="0" destOrd="0" presId="urn:microsoft.com/office/officeart/2005/8/layout/balance1"/>
    <dgm:cxn modelId="{66EBCFEA-FE45-45F7-A930-3472CC6BDB8C}" type="presParOf" srcId="{F24A6AD9-3535-444A-BE85-503E9A40B33E}" destId="{E30F6BBA-6885-4310-BE8F-C46B6F0E1BEA}" srcOrd="1" destOrd="0" presId="urn:microsoft.com/office/officeart/2005/8/layout/balance1"/>
    <dgm:cxn modelId="{475CCCA4-A337-4B3A-8E6B-BC1347CD92C5}" type="presParOf" srcId="{F24A6AD9-3535-444A-BE85-503E9A40B33E}" destId="{E99F9EC3-930E-4987-9A41-9DC53082C16C}" srcOrd="2" destOrd="0" presId="urn:microsoft.com/office/officeart/2005/8/layout/balance1"/>
    <dgm:cxn modelId="{5447A9BD-A726-42E8-94A2-D36D28B4406E}" type="presParOf" srcId="{F24A6AD9-3535-444A-BE85-503E9A40B33E}" destId="{B5F6DCBB-5F82-41C7-90D3-FD0DC8498CC7}" srcOrd="3" destOrd="0" presId="urn:microsoft.com/office/officeart/2005/8/layout/balance1"/>
    <dgm:cxn modelId="{2E72656B-57C6-4018-B8EB-83D9FA09751B}" type="presParOf" srcId="{F24A6AD9-3535-444A-BE85-503E9A40B33E}" destId="{0EB0517A-38E7-48F0-9E8D-6DF227E3FDB8}" srcOrd="4"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5F81C-14C8-4312-ACA9-A7927B62B516}">
      <dsp:nvSpPr>
        <dsp:cNvPr id="0" name=""/>
        <dsp:cNvSpPr/>
      </dsp:nvSpPr>
      <dsp:spPr>
        <a:xfrm>
          <a:off x="2924062" y="51109"/>
          <a:ext cx="1950384" cy="1078671"/>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endParaRPr lang="en-US" sz="4700" kern="1200" dirty="0"/>
        </a:p>
      </dsp:txBody>
      <dsp:txXfrm>
        <a:off x="2955655" y="82702"/>
        <a:ext cx="1887198" cy="1015485"/>
      </dsp:txXfrm>
    </dsp:sp>
    <dsp:sp modelId="{F7CE18B1-155E-4D47-A7F5-0BF555D71B2F}">
      <dsp:nvSpPr>
        <dsp:cNvPr id="0" name=""/>
        <dsp:cNvSpPr/>
      </dsp:nvSpPr>
      <dsp:spPr>
        <a:xfrm>
          <a:off x="2598977" y="51109"/>
          <a:ext cx="2600571" cy="1078671"/>
        </a:xfrm>
        <a:prstGeom prst="roundRect">
          <a:avLst>
            <a:gd name="adj" fmla="val 10000"/>
          </a:avLst>
        </a:prstGeom>
        <a:solidFill>
          <a:srgbClr val="002060">
            <a:alpha val="90000"/>
          </a:srgbClr>
        </a:solidFill>
        <a:ln w="12700" cap="flat" cmpd="sng" algn="ctr">
          <a:solidFill>
            <a:srgbClr val="002060">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mn-MN" sz="2400" b="1" i="0" kern="1200" dirty="0">
              <a:solidFill>
                <a:schemeClr val="bg1"/>
              </a:solidFill>
              <a:latin typeface="Arial" panose="020B0604020202020204" pitchFamily="34" charset="0"/>
              <a:cs typeface="Arial" panose="020B0604020202020204" pitchFamily="34" charset="0"/>
            </a:rPr>
            <a:t>Шударга ёсны зарчим</a:t>
          </a:r>
          <a:endParaRPr lang="en-US" sz="2400" b="1" i="0" kern="1200" dirty="0">
            <a:solidFill>
              <a:schemeClr val="bg1"/>
            </a:solidFill>
            <a:latin typeface="Arial" panose="020B0604020202020204" pitchFamily="34" charset="0"/>
            <a:cs typeface="Arial" panose="020B0604020202020204" pitchFamily="34" charset="0"/>
          </a:endParaRPr>
        </a:p>
      </dsp:txBody>
      <dsp:txXfrm>
        <a:off x="2630570" y="82702"/>
        <a:ext cx="2537385" cy="1015485"/>
      </dsp:txXfrm>
    </dsp:sp>
    <dsp:sp modelId="{E30F6BBA-6885-4310-BE8F-C46B6F0E1BEA}">
      <dsp:nvSpPr>
        <dsp:cNvPr id="0" name=""/>
        <dsp:cNvSpPr/>
      </dsp:nvSpPr>
      <dsp:spPr>
        <a:xfrm>
          <a:off x="3634189" y="4597008"/>
          <a:ext cx="809003" cy="809003"/>
        </a:xfrm>
        <a:prstGeom prst="triangle">
          <a:avLst/>
        </a:prstGeom>
        <a:solidFill>
          <a:srgbClr val="002060">
            <a:alpha val="90000"/>
          </a:srgbClr>
        </a:solidFill>
        <a:ln w="12700" cap="flat" cmpd="sng" algn="ctr">
          <a:solidFill>
            <a:srgbClr val="002060">
              <a:alpha val="90000"/>
            </a:srgbClr>
          </a:solidFill>
          <a:prstDash val="solid"/>
          <a:miter lim="800000"/>
        </a:ln>
        <a:effectLst/>
      </dsp:spPr>
      <dsp:style>
        <a:lnRef idx="2">
          <a:scrgbClr r="0" g="0" b="0"/>
        </a:lnRef>
        <a:fillRef idx="1">
          <a:scrgbClr r="0" g="0" b="0"/>
        </a:fillRef>
        <a:effectRef idx="0">
          <a:scrgbClr r="0" g="0" b="0"/>
        </a:effectRef>
        <a:fontRef idx="minor"/>
      </dsp:style>
    </dsp:sp>
    <dsp:sp modelId="{E99F9EC3-930E-4987-9A41-9DC53082C16C}">
      <dsp:nvSpPr>
        <dsp:cNvPr id="0" name=""/>
        <dsp:cNvSpPr/>
      </dsp:nvSpPr>
      <dsp:spPr>
        <a:xfrm>
          <a:off x="1611679" y="4258305"/>
          <a:ext cx="4854022" cy="327916"/>
        </a:xfrm>
        <a:prstGeom prst="rect">
          <a:avLst/>
        </a:prstGeom>
        <a:solidFill>
          <a:srgbClr val="00206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5F6DCBB-5F82-41C7-90D3-FD0DC8498CC7}">
      <dsp:nvSpPr>
        <dsp:cNvPr id="0" name=""/>
        <dsp:cNvSpPr/>
      </dsp:nvSpPr>
      <dsp:spPr>
        <a:xfrm>
          <a:off x="1302746" y="1328633"/>
          <a:ext cx="2667343" cy="2890839"/>
        </a:xfrm>
        <a:prstGeom prst="roundRect">
          <a:avLst/>
        </a:prstGeom>
        <a:solidFill>
          <a:srgbClr val="FEF5E7"/>
        </a:solidFill>
        <a:ln w="381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mn-MN" sz="2500" b="1" kern="1200" dirty="0">
              <a:solidFill>
                <a:srgbClr val="002060"/>
              </a:solidFill>
              <a:latin typeface="Arial" panose="020B0604020202020204" pitchFamily="34" charset="0"/>
              <a:cs typeface="Arial" panose="020B0604020202020204" pitchFamily="34" charset="0"/>
            </a:rPr>
            <a:t>Эрх зүйн зохицуулалт</a:t>
          </a:r>
          <a:endParaRPr lang="en-US" sz="2500" b="1" kern="1200" dirty="0">
            <a:solidFill>
              <a:srgbClr val="002060"/>
            </a:solidFill>
            <a:latin typeface="Arial" panose="020B0604020202020204" pitchFamily="34" charset="0"/>
            <a:cs typeface="Arial" panose="020B0604020202020204" pitchFamily="34" charset="0"/>
          </a:endParaRPr>
        </a:p>
      </dsp:txBody>
      <dsp:txXfrm>
        <a:off x="1432955" y="1458842"/>
        <a:ext cx="2406925" cy="2630421"/>
      </dsp:txXfrm>
    </dsp:sp>
    <dsp:sp modelId="{0EB0517A-38E7-48F0-9E8D-6DF227E3FDB8}">
      <dsp:nvSpPr>
        <dsp:cNvPr id="0" name=""/>
        <dsp:cNvSpPr/>
      </dsp:nvSpPr>
      <dsp:spPr>
        <a:xfrm>
          <a:off x="4056674" y="1328633"/>
          <a:ext cx="2768578" cy="2890839"/>
        </a:xfrm>
        <a:prstGeom prst="roundRect">
          <a:avLst/>
        </a:prstGeom>
        <a:solidFill>
          <a:srgbClr val="FEF5E7"/>
        </a:solidFill>
        <a:ln w="38100"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mn-MN" sz="2500" b="1" kern="1200" dirty="0">
              <a:solidFill>
                <a:srgbClr val="002060"/>
              </a:solidFill>
              <a:latin typeface="Arial" panose="020B0604020202020204" pitchFamily="34" charset="0"/>
              <a:cs typeface="Arial" panose="020B0604020202020204" pitchFamily="34" charset="0"/>
            </a:rPr>
            <a:t>Шүүхийн платформ</a:t>
          </a:r>
          <a:endParaRPr lang="en-US" sz="2500" b="1" kern="1200" dirty="0">
            <a:solidFill>
              <a:srgbClr val="002060"/>
            </a:solidFill>
            <a:latin typeface="Arial" panose="020B0604020202020204" pitchFamily="34" charset="0"/>
            <a:cs typeface="Arial" panose="020B0604020202020204" pitchFamily="34" charset="0"/>
          </a:endParaRPr>
        </a:p>
      </dsp:txBody>
      <dsp:txXfrm>
        <a:off x="4191825" y="1463784"/>
        <a:ext cx="2498276" cy="2620537"/>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EF9A1-5BEB-484D-B0C9-AE31F352E79E}" type="datetimeFigureOut">
              <a:rPr lang="en-MN" smtClean="0"/>
              <a:t>06/14/2025</a:t>
            </a:fld>
            <a:endParaRPr lang="en-M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F6E12-7A16-154D-B2B0-A9BE8580332E}" type="slidenum">
              <a:rPr lang="en-MN" smtClean="0"/>
              <a:t>‹#›</a:t>
            </a:fld>
            <a:endParaRPr lang="en-MN"/>
          </a:p>
        </p:txBody>
      </p:sp>
    </p:spTree>
    <p:extLst>
      <p:ext uri="{BB962C8B-B14F-4D97-AF65-F5344CB8AC3E}">
        <p14:creationId xmlns:p14="http://schemas.microsoft.com/office/powerpoint/2010/main" val="42271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D4E1D-8EFA-81ED-57B5-DC87B204B3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751AFD-DBF7-BB10-31A3-D7DC236822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BE1F49-3E25-131B-3971-C5A3CB89210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C7CF62A-886F-85A4-0011-BF883003ACB4}"/>
              </a:ext>
            </a:extLst>
          </p:cNvPr>
          <p:cNvSpPr>
            <a:spLocks noGrp="1"/>
          </p:cNvSpPr>
          <p:nvPr>
            <p:ph type="sldNum" sz="quarter" idx="10"/>
          </p:nvPr>
        </p:nvSpPr>
        <p:spPr/>
        <p:txBody>
          <a:bodyPr/>
          <a:lstStyle/>
          <a:p>
            <a:fld id="{F7021451-1387-4CA6-816F-3879F97B5CBC}" type="slidenum">
              <a:rPr lang="en-US"/>
              <a:t>16</a:t>
            </a:fld>
            <a:endParaRPr lang="en-US"/>
          </a:p>
        </p:txBody>
      </p:sp>
    </p:spTree>
    <p:extLst>
      <p:ext uri="{BB962C8B-B14F-4D97-AF65-F5344CB8AC3E}">
        <p14:creationId xmlns:p14="http://schemas.microsoft.com/office/powerpoint/2010/main" val="302489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5557F-1B1A-FB4B-DE47-9C7C8EA37A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N"/>
          </a:p>
        </p:txBody>
      </p:sp>
      <p:sp>
        <p:nvSpPr>
          <p:cNvPr id="3" name="Subtitle 2">
            <a:extLst>
              <a:ext uri="{FF2B5EF4-FFF2-40B4-BE49-F238E27FC236}">
                <a16:creationId xmlns:a16="http://schemas.microsoft.com/office/drawing/2014/main" id="{1646A4BF-1B2C-4EF7-64F8-12443A90C9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N"/>
          </a:p>
        </p:txBody>
      </p:sp>
      <p:sp>
        <p:nvSpPr>
          <p:cNvPr id="4" name="Date Placeholder 3">
            <a:extLst>
              <a:ext uri="{FF2B5EF4-FFF2-40B4-BE49-F238E27FC236}">
                <a16:creationId xmlns:a16="http://schemas.microsoft.com/office/drawing/2014/main" id="{BCAC0126-73AD-5C1F-564A-506BDE74A0AD}"/>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6F565884-75BD-211D-EDEE-8E631545A97D}"/>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F2BD36FB-0BEA-2FF3-65B4-F87F765D8D4F}"/>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2886992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9DCFB-188A-B710-7744-25F338FCE88B}"/>
              </a:ext>
            </a:extLst>
          </p:cNvPr>
          <p:cNvSpPr>
            <a:spLocks noGrp="1"/>
          </p:cNvSpPr>
          <p:nvPr>
            <p:ph type="title"/>
          </p:nvPr>
        </p:nvSpPr>
        <p:spPr/>
        <p:txBody>
          <a:bodyPr/>
          <a:lstStyle/>
          <a:p>
            <a:r>
              <a:rPr lang="en-US"/>
              <a:t>Click to edit Master title style</a:t>
            </a:r>
            <a:endParaRPr lang="en-MN"/>
          </a:p>
        </p:txBody>
      </p:sp>
      <p:sp>
        <p:nvSpPr>
          <p:cNvPr id="3" name="Vertical Text Placeholder 2">
            <a:extLst>
              <a:ext uri="{FF2B5EF4-FFF2-40B4-BE49-F238E27FC236}">
                <a16:creationId xmlns:a16="http://schemas.microsoft.com/office/drawing/2014/main" id="{5A71C638-238C-023B-63AE-5F509B15D7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A38CB3E9-775F-4160-66DB-C93E2CE042D5}"/>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A600547E-08F3-6C2D-F850-C2F097BEB4D6}"/>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5012D708-4812-6571-37F0-837F3E664EF2}"/>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3742911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BDBC94-5AB3-3AFD-A3F8-583D3AAD02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N"/>
          </a:p>
        </p:txBody>
      </p:sp>
      <p:sp>
        <p:nvSpPr>
          <p:cNvPr id="3" name="Vertical Text Placeholder 2">
            <a:extLst>
              <a:ext uri="{FF2B5EF4-FFF2-40B4-BE49-F238E27FC236}">
                <a16:creationId xmlns:a16="http://schemas.microsoft.com/office/drawing/2014/main" id="{DDF97BBB-D8EA-3C8D-6344-EE7F7DDA4B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8C070B18-0654-0321-AA0F-7EE4DEAD40B6}"/>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D61C647B-41DF-6FA0-C992-FEF3917BD84A}"/>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D57D5711-443C-9E63-9F83-F2420F229427}"/>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143600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EFAUL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398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A8AF1-C7A4-EFDE-9172-153ABEECD35E}"/>
              </a:ext>
            </a:extLst>
          </p:cNvPr>
          <p:cNvSpPr>
            <a:spLocks noGrp="1"/>
          </p:cNvSpPr>
          <p:nvPr>
            <p:ph type="title"/>
          </p:nvPr>
        </p:nvSpPr>
        <p:spPr/>
        <p:txBody>
          <a:bodyPr/>
          <a:lstStyle/>
          <a:p>
            <a:r>
              <a:rPr lang="en-US"/>
              <a:t>Click to edit Master title style</a:t>
            </a:r>
            <a:endParaRPr lang="en-MN"/>
          </a:p>
        </p:txBody>
      </p:sp>
      <p:sp>
        <p:nvSpPr>
          <p:cNvPr id="3" name="Content Placeholder 2">
            <a:extLst>
              <a:ext uri="{FF2B5EF4-FFF2-40B4-BE49-F238E27FC236}">
                <a16:creationId xmlns:a16="http://schemas.microsoft.com/office/drawing/2014/main" id="{1BDC38DD-41D0-0FE4-D7DE-63F5979DCF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5AA0CF32-26BC-3DBB-32CF-7B4449620C48}"/>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5844F338-2DBA-7F1D-78F3-45448BB8C508}"/>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63615463-9608-3B80-3A4B-FD2B2DE9309F}"/>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429285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46E03-7857-D2EE-5A07-00E2A32DCA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N"/>
          </a:p>
        </p:txBody>
      </p:sp>
      <p:sp>
        <p:nvSpPr>
          <p:cNvPr id="3" name="Text Placeholder 2">
            <a:extLst>
              <a:ext uri="{FF2B5EF4-FFF2-40B4-BE49-F238E27FC236}">
                <a16:creationId xmlns:a16="http://schemas.microsoft.com/office/drawing/2014/main" id="{BE0C1A77-6C03-DB10-3970-2CB2B78CC1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1C9CCD-C370-6E9B-9F59-FF1F15BEB17E}"/>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D8327D67-6AD8-5464-283D-CC9E50B16D10}"/>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D1F96F8F-129C-FDB0-B8A2-CF4C09C76C27}"/>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177410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2E32-8B6A-CF51-CEAC-46605B4E0213}"/>
              </a:ext>
            </a:extLst>
          </p:cNvPr>
          <p:cNvSpPr>
            <a:spLocks noGrp="1"/>
          </p:cNvSpPr>
          <p:nvPr>
            <p:ph type="title"/>
          </p:nvPr>
        </p:nvSpPr>
        <p:spPr/>
        <p:txBody>
          <a:bodyPr/>
          <a:lstStyle/>
          <a:p>
            <a:r>
              <a:rPr lang="en-US"/>
              <a:t>Click to edit Master title style</a:t>
            </a:r>
            <a:endParaRPr lang="en-MN"/>
          </a:p>
        </p:txBody>
      </p:sp>
      <p:sp>
        <p:nvSpPr>
          <p:cNvPr id="3" name="Content Placeholder 2">
            <a:extLst>
              <a:ext uri="{FF2B5EF4-FFF2-40B4-BE49-F238E27FC236}">
                <a16:creationId xmlns:a16="http://schemas.microsoft.com/office/drawing/2014/main" id="{F415B7AD-4914-8871-C705-8917D4DF40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Content Placeholder 3">
            <a:extLst>
              <a:ext uri="{FF2B5EF4-FFF2-40B4-BE49-F238E27FC236}">
                <a16:creationId xmlns:a16="http://schemas.microsoft.com/office/drawing/2014/main" id="{120870E7-2149-51A2-8958-EA2F2BDA4E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5" name="Date Placeholder 4">
            <a:extLst>
              <a:ext uri="{FF2B5EF4-FFF2-40B4-BE49-F238E27FC236}">
                <a16:creationId xmlns:a16="http://schemas.microsoft.com/office/drawing/2014/main" id="{66A1B62F-F58E-280E-64AE-CF3CD7AD5C30}"/>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6" name="Footer Placeholder 5">
            <a:extLst>
              <a:ext uri="{FF2B5EF4-FFF2-40B4-BE49-F238E27FC236}">
                <a16:creationId xmlns:a16="http://schemas.microsoft.com/office/drawing/2014/main" id="{248B5FF9-E4C6-909B-2094-3BFB2D3FC1EF}"/>
              </a:ext>
            </a:extLst>
          </p:cNvPr>
          <p:cNvSpPr>
            <a:spLocks noGrp="1"/>
          </p:cNvSpPr>
          <p:nvPr>
            <p:ph type="ftr" sz="quarter" idx="11"/>
          </p:nvPr>
        </p:nvSpPr>
        <p:spPr/>
        <p:txBody>
          <a:bodyPr/>
          <a:lstStyle/>
          <a:p>
            <a:endParaRPr lang="en-MN"/>
          </a:p>
        </p:txBody>
      </p:sp>
      <p:sp>
        <p:nvSpPr>
          <p:cNvPr id="7" name="Slide Number Placeholder 6">
            <a:extLst>
              <a:ext uri="{FF2B5EF4-FFF2-40B4-BE49-F238E27FC236}">
                <a16:creationId xmlns:a16="http://schemas.microsoft.com/office/drawing/2014/main" id="{DC151A75-1FD4-FF27-45C1-076EB5760717}"/>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1564674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F6E2-524F-692E-739B-7615D436D927}"/>
              </a:ext>
            </a:extLst>
          </p:cNvPr>
          <p:cNvSpPr>
            <a:spLocks noGrp="1"/>
          </p:cNvSpPr>
          <p:nvPr>
            <p:ph type="title"/>
          </p:nvPr>
        </p:nvSpPr>
        <p:spPr>
          <a:xfrm>
            <a:off x="839788" y="365125"/>
            <a:ext cx="10515600" cy="1325563"/>
          </a:xfrm>
        </p:spPr>
        <p:txBody>
          <a:bodyPr/>
          <a:lstStyle/>
          <a:p>
            <a:r>
              <a:rPr lang="en-US"/>
              <a:t>Click to edit Master title style</a:t>
            </a:r>
            <a:endParaRPr lang="en-MN"/>
          </a:p>
        </p:txBody>
      </p:sp>
      <p:sp>
        <p:nvSpPr>
          <p:cNvPr id="3" name="Text Placeholder 2">
            <a:extLst>
              <a:ext uri="{FF2B5EF4-FFF2-40B4-BE49-F238E27FC236}">
                <a16:creationId xmlns:a16="http://schemas.microsoft.com/office/drawing/2014/main" id="{26F652A1-D1CE-7685-666A-01F6998215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93433C-56A9-760F-EA38-2C056271B6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5" name="Text Placeholder 4">
            <a:extLst>
              <a:ext uri="{FF2B5EF4-FFF2-40B4-BE49-F238E27FC236}">
                <a16:creationId xmlns:a16="http://schemas.microsoft.com/office/drawing/2014/main" id="{5DAC8E64-83F8-856A-B932-19AFA61F4A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27C12D-A371-6C6A-FDCA-AF5FC3BD5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7" name="Date Placeholder 6">
            <a:extLst>
              <a:ext uri="{FF2B5EF4-FFF2-40B4-BE49-F238E27FC236}">
                <a16:creationId xmlns:a16="http://schemas.microsoft.com/office/drawing/2014/main" id="{B9EBB42B-6DB0-CFCA-1186-02116531C0EC}"/>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8" name="Footer Placeholder 7">
            <a:extLst>
              <a:ext uri="{FF2B5EF4-FFF2-40B4-BE49-F238E27FC236}">
                <a16:creationId xmlns:a16="http://schemas.microsoft.com/office/drawing/2014/main" id="{A7E886C6-9DC8-8D3C-B85D-C7A0E11458D0}"/>
              </a:ext>
            </a:extLst>
          </p:cNvPr>
          <p:cNvSpPr>
            <a:spLocks noGrp="1"/>
          </p:cNvSpPr>
          <p:nvPr>
            <p:ph type="ftr" sz="quarter" idx="11"/>
          </p:nvPr>
        </p:nvSpPr>
        <p:spPr/>
        <p:txBody>
          <a:bodyPr/>
          <a:lstStyle/>
          <a:p>
            <a:endParaRPr lang="en-MN"/>
          </a:p>
        </p:txBody>
      </p:sp>
      <p:sp>
        <p:nvSpPr>
          <p:cNvPr id="9" name="Slide Number Placeholder 8">
            <a:extLst>
              <a:ext uri="{FF2B5EF4-FFF2-40B4-BE49-F238E27FC236}">
                <a16:creationId xmlns:a16="http://schemas.microsoft.com/office/drawing/2014/main" id="{885CFDC8-A0F5-7DA1-0F9B-1EF70DF22DCB}"/>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2276932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31294-A55C-C745-1716-72CF2325032F}"/>
              </a:ext>
            </a:extLst>
          </p:cNvPr>
          <p:cNvSpPr>
            <a:spLocks noGrp="1"/>
          </p:cNvSpPr>
          <p:nvPr>
            <p:ph type="title"/>
          </p:nvPr>
        </p:nvSpPr>
        <p:spPr/>
        <p:txBody>
          <a:bodyPr/>
          <a:lstStyle/>
          <a:p>
            <a:r>
              <a:rPr lang="en-US"/>
              <a:t>Click to edit Master title style</a:t>
            </a:r>
            <a:endParaRPr lang="en-MN"/>
          </a:p>
        </p:txBody>
      </p:sp>
      <p:sp>
        <p:nvSpPr>
          <p:cNvPr id="3" name="Date Placeholder 2">
            <a:extLst>
              <a:ext uri="{FF2B5EF4-FFF2-40B4-BE49-F238E27FC236}">
                <a16:creationId xmlns:a16="http://schemas.microsoft.com/office/drawing/2014/main" id="{C4EC6EA9-DF19-639C-CB8C-6658865E8F5C}"/>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4" name="Footer Placeholder 3">
            <a:extLst>
              <a:ext uri="{FF2B5EF4-FFF2-40B4-BE49-F238E27FC236}">
                <a16:creationId xmlns:a16="http://schemas.microsoft.com/office/drawing/2014/main" id="{34943EB7-87BF-04F0-A353-A47503B610C6}"/>
              </a:ext>
            </a:extLst>
          </p:cNvPr>
          <p:cNvSpPr>
            <a:spLocks noGrp="1"/>
          </p:cNvSpPr>
          <p:nvPr>
            <p:ph type="ftr" sz="quarter" idx="11"/>
          </p:nvPr>
        </p:nvSpPr>
        <p:spPr/>
        <p:txBody>
          <a:bodyPr/>
          <a:lstStyle/>
          <a:p>
            <a:endParaRPr lang="en-MN"/>
          </a:p>
        </p:txBody>
      </p:sp>
      <p:sp>
        <p:nvSpPr>
          <p:cNvPr id="5" name="Slide Number Placeholder 4">
            <a:extLst>
              <a:ext uri="{FF2B5EF4-FFF2-40B4-BE49-F238E27FC236}">
                <a16:creationId xmlns:a16="http://schemas.microsoft.com/office/drawing/2014/main" id="{F5EF90CA-E0C2-F242-6C16-FAF8AC8CFA98}"/>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316627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C3C35D-D6DC-769B-1947-ECCB49B85B39}"/>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3" name="Footer Placeholder 2">
            <a:extLst>
              <a:ext uri="{FF2B5EF4-FFF2-40B4-BE49-F238E27FC236}">
                <a16:creationId xmlns:a16="http://schemas.microsoft.com/office/drawing/2014/main" id="{25C69CEB-153C-C873-DB0F-8D67DC2C1B41}"/>
              </a:ext>
            </a:extLst>
          </p:cNvPr>
          <p:cNvSpPr>
            <a:spLocks noGrp="1"/>
          </p:cNvSpPr>
          <p:nvPr>
            <p:ph type="ftr" sz="quarter" idx="11"/>
          </p:nvPr>
        </p:nvSpPr>
        <p:spPr/>
        <p:txBody>
          <a:bodyPr/>
          <a:lstStyle/>
          <a:p>
            <a:endParaRPr lang="en-MN"/>
          </a:p>
        </p:txBody>
      </p:sp>
      <p:sp>
        <p:nvSpPr>
          <p:cNvPr id="4" name="Slide Number Placeholder 3">
            <a:extLst>
              <a:ext uri="{FF2B5EF4-FFF2-40B4-BE49-F238E27FC236}">
                <a16:creationId xmlns:a16="http://schemas.microsoft.com/office/drawing/2014/main" id="{828FF9FD-078C-7BD5-5034-595690BE9BD1}"/>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311168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20A94-4CA3-E625-F778-B2B697AA5C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N"/>
          </a:p>
        </p:txBody>
      </p:sp>
      <p:sp>
        <p:nvSpPr>
          <p:cNvPr id="3" name="Content Placeholder 2">
            <a:extLst>
              <a:ext uri="{FF2B5EF4-FFF2-40B4-BE49-F238E27FC236}">
                <a16:creationId xmlns:a16="http://schemas.microsoft.com/office/drawing/2014/main" id="{49C7E36D-C458-62C0-AF53-82760B66CF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Text Placeholder 3">
            <a:extLst>
              <a:ext uri="{FF2B5EF4-FFF2-40B4-BE49-F238E27FC236}">
                <a16:creationId xmlns:a16="http://schemas.microsoft.com/office/drawing/2014/main" id="{6DF269F0-4E95-4F8F-0BC7-C9D5693867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92375-A375-5203-A235-ABCD14CEC987}"/>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6" name="Footer Placeholder 5">
            <a:extLst>
              <a:ext uri="{FF2B5EF4-FFF2-40B4-BE49-F238E27FC236}">
                <a16:creationId xmlns:a16="http://schemas.microsoft.com/office/drawing/2014/main" id="{2CD2FC22-933D-4A45-C019-7E6008104676}"/>
              </a:ext>
            </a:extLst>
          </p:cNvPr>
          <p:cNvSpPr>
            <a:spLocks noGrp="1"/>
          </p:cNvSpPr>
          <p:nvPr>
            <p:ph type="ftr" sz="quarter" idx="11"/>
          </p:nvPr>
        </p:nvSpPr>
        <p:spPr/>
        <p:txBody>
          <a:bodyPr/>
          <a:lstStyle/>
          <a:p>
            <a:endParaRPr lang="en-MN"/>
          </a:p>
        </p:txBody>
      </p:sp>
      <p:sp>
        <p:nvSpPr>
          <p:cNvPr id="7" name="Slide Number Placeholder 6">
            <a:extLst>
              <a:ext uri="{FF2B5EF4-FFF2-40B4-BE49-F238E27FC236}">
                <a16:creationId xmlns:a16="http://schemas.microsoft.com/office/drawing/2014/main" id="{AEB968DF-0DC5-AD7E-3655-FD6151FB271D}"/>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410263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1B038-1711-0230-F2C3-C6982C942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N"/>
          </a:p>
        </p:txBody>
      </p:sp>
      <p:sp>
        <p:nvSpPr>
          <p:cNvPr id="3" name="Picture Placeholder 2">
            <a:extLst>
              <a:ext uri="{FF2B5EF4-FFF2-40B4-BE49-F238E27FC236}">
                <a16:creationId xmlns:a16="http://schemas.microsoft.com/office/drawing/2014/main" id="{1BA7EA07-1942-42B2-B70A-75CEF22166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N"/>
          </a:p>
        </p:txBody>
      </p:sp>
      <p:sp>
        <p:nvSpPr>
          <p:cNvPr id="4" name="Text Placeholder 3">
            <a:extLst>
              <a:ext uri="{FF2B5EF4-FFF2-40B4-BE49-F238E27FC236}">
                <a16:creationId xmlns:a16="http://schemas.microsoft.com/office/drawing/2014/main" id="{83D564A6-723F-50DE-500C-567690BC3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290308-D8B4-7455-ACCF-A788C04941A4}"/>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6" name="Footer Placeholder 5">
            <a:extLst>
              <a:ext uri="{FF2B5EF4-FFF2-40B4-BE49-F238E27FC236}">
                <a16:creationId xmlns:a16="http://schemas.microsoft.com/office/drawing/2014/main" id="{D36A1FCA-4EB7-3F0F-9DFF-E600585660DB}"/>
              </a:ext>
            </a:extLst>
          </p:cNvPr>
          <p:cNvSpPr>
            <a:spLocks noGrp="1"/>
          </p:cNvSpPr>
          <p:nvPr>
            <p:ph type="ftr" sz="quarter" idx="11"/>
          </p:nvPr>
        </p:nvSpPr>
        <p:spPr/>
        <p:txBody>
          <a:bodyPr/>
          <a:lstStyle/>
          <a:p>
            <a:endParaRPr lang="en-MN"/>
          </a:p>
        </p:txBody>
      </p:sp>
      <p:sp>
        <p:nvSpPr>
          <p:cNvPr id="7" name="Slide Number Placeholder 6">
            <a:extLst>
              <a:ext uri="{FF2B5EF4-FFF2-40B4-BE49-F238E27FC236}">
                <a16:creationId xmlns:a16="http://schemas.microsoft.com/office/drawing/2014/main" id="{C03EB885-1F6B-9507-D8B1-01F7D60BC90A}"/>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292175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C52BB-C434-3686-A4A2-25053BAF19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N"/>
          </a:p>
        </p:txBody>
      </p:sp>
      <p:sp>
        <p:nvSpPr>
          <p:cNvPr id="3" name="Text Placeholder 2">
            <a:extLst>
              <a:ext uri="{FF2B5EF4-FFF2-40B4-BE49-F238E27FC236}">
                <a16:creationId xmlns:a16="http://schemas.microsoft.com/office/drawing/2014/main" id="{1B6FF27B-4B41-564C-A458-4675F0F858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340D590B-8B3A-CA7F-9FD5-059BBB95D8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0D7A6428-7E23-BCB6-AAC5-5EA5429CB5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N"/>
          </a:p>
        </p:txBody>
      </p:sp>
      <p:sp>
        <p:nvSpPr>
          <p:cNvPr id="6" name="Slide Number Placeholder 5">
            <a:extLst>
              <a:ext uri="{FF2B5EF4-FFF2-40B4-BE49-F238E27FC236}">
                <a16:creationId xmlns:a16="http://schemas.microsoft.com/office/drawing/2014/main" id="{E3E2229E-C613-4F6D-2E2E-B2DBB3B387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CE10D-BF05-0642-960F-DA64AF550441}" type="slidenum">
              <a:rPr lang="en-MN" smtClean="0"/>
              <a:t>‹#›</a:t>
            </a:fld>
            <a:endParaRPr lang="en-MN"/>
          </a:p>
        </p:txBody>
      </p:sp>
    </p:spTree>
    <p:extLst>
      <p:ext uri="{BB962C8B-B14F-4D97-AF65-F5344CB8AC3E}">
        <p14:creationId xmlns:p14="http://schemas.microsoft.com/office/powerpoint/2010/main" val="368264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F72A6C-FC7A-45C0-B6B7-6C4D398AD5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 y="0"/>
            <a:ext cx="12192000" cy="6857142"/>
          </a:xfrm>
          <a:prstGeom prst="rect">
            <a:avLst/>
          </a:prstGeom>
          <a:solidFill>
            <a:schemeClr val="accent1">
              <a:lumMod val="60000"/>
              <a:lumOff val="40000"/>
            </a:schemeClr>
          </a:solidFill>
          <a:ln>
            <a:solidFill>
              <a:schemeClr val="accent1">
                <a:lumMod val="75000"/>
              </a:schemeClr>
            </a:solidFill>
          </a:ln>
        </p:spPr>
      </p:pic>
      <p:sp>
        <p:nvSpPr>
          <p:cNvPr id="8" name="Title 1">
            <a:extLst>
              <a:ext uri="{FF2B5EF4-FFF2-40B4-BE49-F238E27FC236}">
                <a16:creationId xmlns:a16="http://schemas.microsoft.com/office/drawing/2014/main" id="{7A749D06-A03D-4D1E-8CC4-9967AB053186}"/>
              </a:ext>
            </a:extLst>
          </p:cNvPr>
          <p:cNvSpPr txBox="1">
            <a:spLocks/>
          </p:cNvSpPr>
          <p:nvPr/>
        </p:nvSpPr>
        <p:spPr>
          <a:xfrm>
            <a:off x="670451" y="2872216"/>
            <a:ext cx="11098762" cy="125060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mn-MN" sz="3200" b="1" dirty="0">
                <a:solidFill>
                  <a:schemeClr val="bg1"/>
                </a:solidFill>
                <a:latin typeface="Arial" panose="020B0604020202020204" pitchFamily="34" charset="0"/>
                <a:cs typeface="Arial" panose="020B0604020202020204" pitchFamily="34" charset="0"/>
              </a:rPr>
              <a:t>ИРГЭНИЙ ХЭРЭГ ХЯНАН ШИЙДВЭРЛЭХ АЖИЛЛАГААН ДАХЬ ЦАХИМЖИЛТ БА ХЭРГИЙН ОРОЛЦОГЧИЙН ЭРХИЙГ ХАНГАХ ЗАРИМ АСУУДАЛ</a:t>
            </a:r>
            <a:endParaRPr lang="ko-KR" altLang="en-US" sz="3200" b="1" dirty="0">
              <a:solidFill>
                <a:schemeClr val="bg1"/>
              </a:solidFill>
              <a:latin typeface="Arial" panose="020B0604020202020204" pitchFamily="34" charset="0"/>
              <a:cs typeface="Arial" panose="020B0604020202020204" pitchFamily="34" charset="0"/>
            </a:endParaRPr>
          </a:p>
          <a:p>
            <a:endParaRPr lang="mn-MN" sz="3200" b="1" kern="100" cap="all" dirty="0">
              <a:solidFill>
                <a:schemeClr val="bg1"/>
              </a:solidFill>
              <a:latin typeface="Arial" panose="020B0604020202020204" pitchFamily="34" charset="0"/>
              <a:ea typeface="Calibri" panose="020F0502020204030204" pitchFamily="34" charset="0"/>
              <a:cs typeface="Arial" panose="020B0604020202020204" pitchFamily="34" charset="0"/>
            </a:endParaRPr>
          </a:p>
          <a:p>
            <a:endParaRPr lang="mn-MN" sz="3200" b="1" kern="100" cap="all" dirty="0">
              <a:solidFill>
                <a:schemeClr val="bg1"/>
              </a:solidFill>
              <a:latin typeface="Arial" panose="020B0604020202020204" pitchFamily="34" charset="0"/>
              <a:ea typeface="Calibri" panose="020F0502020204030204" pitchFamily="34" charset="0"/>
              <a:cs typeface="Arial" panose="020B0604020202020204" pitchFamily="34" charset="0"/>
            </a:endParaRPr>
          </a:p>
          <a:p>
            <a:endParaRPr lang="mn-MN" sz="3200" b="1" kern="100" cap="all" dirty="0">
              <a:solidFill>
                <a:schemeClr val="bg1"/>
              </a:solidFill>
              <a:latin typeface="Arial" panose="020B0604020202020204" pitchFamily="34" charset="0"/>
              <a:cs typeface="Arial" panose="020B0604020202020204" pitchFamily="34" charset="0"/>
            </a:endParaRPr>
          </a:p>
          <a:p>
            <a:endParaRPr lang="mn-MN" sz="3200" b="1" kern="100" cap="all" dirty="0">
              <a:solidFill>
                <a:srgbClr val="FFFF00"/>
              </a:solidFill>
              <a:latin typeface="Arial" panose="020B0604020202020204" pitchFamily="34" charset="0"/>
              <a:cs typeface="Arial" panose="020B0604020202020204" pitchFamily="34" charset="0"/>
            </a:endParaRPr>
          </a:p>
          <a:p>
            <a:endParaRPr lang="en-US" sz="3200" b="1" cap="all" dirty="0">
              <a:solidFill>
                <a:srgbClr val="FFD102"/>
              </a:solidFill>
              <a:latin typeface="Arial" panose="020B0604020202020204" pitchFamily="34" charset="0"/>
              <a:cs typeface="Arial" panose="020B0604020202020204" pitchFamily="34" charset="0"/>
            </a:endParaRPr>
          </a:p>
        </p:txBody>
      </p:sp>
      <p:sp>
        <p:nvSpPr>
          <p:cNvPr id="9" name="Subtitle 2">
            <a:extLst>
              <a:ext uri="{FF2B5EF4-FFF2-40B4-BE49-F238E27FC236}">
                <a16:creationId xmlns:a16="http://schemas.microsoft.com/office/drawing/2014/main" id="{79E8FFE6-E137-4A01-BA11-BF71FC33D5E8}"/>
              </a:ext>
            </a:extLst>
          </p:cNvPr>
          <p:cNvSpPr txBox="1">
            <a:spLocks/>
          </p:cNvSpPr>
          <p:nvPr/>
        </p:nvSpPr>
        <p:spPr>
          <a:xfrm>
            <a:off x="6095999" y="5036437"/>
            <a:ext cx="5491491" cy="59177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mn-MN" sz="1600" dirty="0">
                <a:solidFill>
                  <a:schemeClr val="bg1"/>
                </a:solidFill>
                <a:latin typeface="Arial" panose="020B0604020202020204" pitchFamily="34" charset="0"/>
                <a:cs typeface="Arial" panose="020B0604020202020204" pitchFamily="34" charset="0"/>
              </a:rPr>
              <a:t>Улсын дээд шүүхийн Иргэний хэргийн танхимын шүүгч Н.Батчимэг</a:t>
            </a:r>
            <a:r>
              <a:rPr lang="mn-MN" sz="1600" dirty="0">
                <a:solidFill>
                  <a:schemeClr val="bg1"/>
                </a:solidFill>
                <a:latin typeface="Arial" panose="020B0604020202020204" pitchFamily="34" charset="0"/>
                <a:ea typeface="Tahoma" panose="020B0604030504040204" pitchFamily="34" charset="0"/>
                <a:cs typeface="Arial" panose="020B0604020202020204" pitchFamily="34" charset="0"/>
              </a:rPr>
              <a:t> </a:t>
            </a:r>
            <a:r>
              <a:rPr lang="en-US" sz="1600" dirty="0">
                <a:solidFill>
                  <a:schemeClr val="bg1"/>
                </a:solidFill>
                <a:latin typeface="Arial" panose="020B0604020202020204" pitchFamily="34" charset="0"/>
                <a:ea typeface="Tahoma" panose="020B0604030504040204" pitchFamily="34" charset="0"/>
                <a:cs typeface="Arial" panose="020B0604020202020204" pitchFamily="34" charset="0"/>
              </a:rPr>
              <a:t>(LL.M)</a:t>
            </a:r>
            <a:endParaRPr lang="en-US" sz="1600"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236DA7A-01E9-615A-5FBD-090A448E2F43}"/>
              </a:ext>
            </a:extLst>
          </p:cNvPr>
          <p:cNvSpPr txBox="1">
            <a:spLocks/>
          </p:cNvSpPr>
          <p:nvPr/>
        </p:nvSpPr>
        <p:spPr>
          <a:xfrm>
            <a:off x="4920712" y="6268897"/>
            <a:ext cx="2042891" cy="40202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mn-MN" sz="1500" dirty="0">
                <a:solidFill>
                  <a:schemeClr val="bg1"/>
                </a:solidFill>
                <a:latin typeface="Arial" panose="020B0604020202020204" pitchFamily="34" charset="0"/>
                <a:cs typeface="Arial" panose="020B0604020202020204" pitchFamily="34" charset="0"/>
              </a:rPr>
              <a:t>       </a:t>
            </a:r>
            <a:r>
              <a:rPr lang="mn-MN" sz="1667" dirty="0">
                <a:solidFill>
                  <a:schemeClr val="bg1"/>
                </a:solidFill>
                <a:latin typeface="Arial" panose="020B0604020202020204" pitchFamily="34" charset="0"/>
                <a:cs typeface="Arial" panose="020B0604020202020204" pitchFamily="34" charset="0"/>
              </a:rPr>
              <a:t>2025.06.1</a:t>
            </a:r>
            <a:r>
              <a:rPr lang="en-US" sz="1667" dirty="0">
                <a:solidFill>
                  <a:schemeClr val="bg1"/>
                </a:solidFill>
                <a:latin typeface="Arial" panose="020B0604020202020204" pitchFamily="34" charset="0"/>
                <a:cs typeface="Arial" panose="020B0604020202020204" pitchFamily="34" charset="0"/>
              </a:rPr>
              <a:t>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1076038"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mn-MN" sz="3200" dirty="0">
                <a:solidFill>
                  <a:srgbClr val="002060"/>
                </a:solidFill>
                <a:latin typeface="Arial" panose="020B0604020202020204" pitchFamily="34" charset="0"/>
                <a:cs typeface="Arial" panose="020B0604020202020204" pitchFamily="34" charset="0"/>
              </a:rPr>
              <a:t>Тусгайлсан журмаар хэрэг хянан шийдвэрлэх ажиллагаа</a:t>
            </a:r>
            <a:endParaRPr lang="en-US" sz="3200" dirty="0">
              <a:solidFill>
                <a:srgbClr val="002060"/>
              </a:solidFill>
              <a:latin typeface="Arial" panose="020B0604020202020204" pitchFamily="34" charset="0"/>
              <a:cs typeface="Arial" panose="020B0604020202020204" pitchFamily="34" charset="0"/>
            </a:endParaRPr>
          </a:p>
        </p:txBody>
      </p:sp>
      <p:grpSp>
        <p:nvGrpSpPr>
          <p:cNvPr id="12" name="그룹 3">
            <a:extLst>
              <a:ext uri="{FF2B5EF4-FFF2-40B4-BE49-F238E27FC236}">
                <a16:creationId xmlns:a16="http://schemas.microsoft.com/office/drawing/2014/main" id="{4941B26F-E950-4C6A-B0C8-88430EEE37B8}"/>
              </a:ext>
            </a:extLst>
          </p:cNvPr>
          <p:cNvGrpSpPr/>
          <p:nvPr/>
        </p:nvGrpSpPr>
        <p:grpSpPr>
          <a:xfrm>
            <a:off x="990392" y="1788233"/>
            <a:ext cx="10353535" cy="4772266"/>
            <a:chOff x="2589913" y="1492745"/>
            <a:chExt cx="6748694" cy="4724756"/>
          </a:xfrm>
          <a:solidFill>
            <a:srgbClr val="0070C0"/>
          </a:solidFill>
        </p:grpSpPr>
        <p:sp>
          <p:nvSpPr>
            <p:cNvPr id="13" name="Round Single Corner Rectangle 4">
              <a:extLst>
                <a:ext uri="{FF2B5EF4-FFF2-40B4-BE49-F238E27FC236}">
                  <a16:creationId xmlns:a16="http://schemas.microsoft.com/office/drawing/2014/main" id="{1484FEED-DB9E-4393-B380-72C1E888B161}"/>
                </a:ext>
              </a:extLst>
            </p:cNvPr>
            <p:cNvSpPr/>
            <p:nvPr/>
          </p:nvSpPr>
          <p:spPr>
            <a:xfrm>
              <a:off x="6006478" y="1492745"/>
              <a:ext cx="3332129" cy="2285667"/>
            </a:xfrm>
            <a:prstGeom prst="round1Rect">
              <a:avLst/>
            </a:prstGeom>
            <a:solidFill>
              <a:srgbClr val="FEF5E7"/>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14" name="Round Single Corner Rectangle 10">
              <a:extLst>
                <a:ext uri="{FF2B5EF4-FFF2-40B4-BE49-F238E27FC236}">
                  <a16:creationId xmlns:a16="http://schemas.microsoft.com/office/drawing/2014/main" id="{BFB6C944-2FB3-4846-872C-B2A43522058E}"/>
                </a:ext>
              </a:extLst>
            </p:cNvPr>
            <p:cNvSpPr/>
            <p:nvPr/>
          </p:nvSpPr>
          <p:spPr>
            <a:xfrm flipH="1">
              <a:off x="2589913" y="1492745"/>
              <a:ext cx="3332129" cy="2285667"/>
            </a:xfrm>
            <a:prstGeom prst="round1Rect">
              <a:avLst/>
            </a:prstGeom>
            <a:solidFill>
              <a:srgbClr val="FEF5E7"/>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15" name="Round Single Corner Rectangle 11">
              <a:extLst>
                <a:ext uri="{FF2B5EF4-FFF2-40B4-BE49-F238E27FC236}">
                  <a16:creationId xmlns:a16="http://schemas.microsoft.com/office/drawing/2014/main" id="{618C4A67-5162-4E75-A12E-92D0B9E48D8B}"/>
                </a:ext>
              </a:extLst>
            </p:cNvPr>
            <p:cNvSpPr/>
            <p:nvPr/>
          </p:nvSpPr>
          <p:spPr>
            <a:xfrm rot="10800000" flipH="1">
              <a:off x="6006477" y="3931834"/>
              <a:ext cx="3332130" cy="2285667"/>
            </a:xfrm>
            <a:prstGeom prst="round1Rect">
              <a:avLst/>
            </a:prstGeom>
            <a:solidFill>
              <a:srgbClr val="FEF5E7"/>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17" name="Round Single Corner Rectangle 9">
              <a:extLst>
                <a:ext uri="{FF2B5EF4-FFF2-40B4-BE49-F238E27FC236}">
                  <a16:creationId xmlns:a16="http://schemas.microsoft.com/office/drawing/2014/main" id="{B8169AB3-1D72-4D0A-ACAE-9A3DF481E0B4}"/>
                </a:ext>
              </a:extLst>
            </p:cNvPr>
            <p:cNvSpPr/>
            <p:nvPr/>
          </p:nvSpPr>
          <p:spPr>
            <a:xfrm rot="10800000">
              <a:off x="2589914" y="3931834"/>
              <a:ext cx="3332128" cy="2285667"/>
            </a:xfrm>
            <a:prstGeom prst="round1Rect">
              <a:avLst/>
            </a:prstGeom>
            <a:solidFill>
              <a:srgbClr val="FEF5E7"/>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grpSp>
      <p:sp>
        <p:nvSpPr>
          <p:cNvPr id="18" name="Oval 17">
            <a:extLst>
              <a:ext uri="{FF2B5EF4-FFF2-40B4-BE49-F238E27FC236}">
                <a16:creationId xmlns:a16="http://schemas.microsoft.com/office/drawing/2014/main" id="{08AF6DFB-9ADC-40D7-AEFA-DC93D61D98E3}"/>
              </a:ext>
            </a:extLst>
          </p:cNvPr>
          <p:cNvSpPr/>
          <p:nvPr/>
        </p:nvSpPr>
        <p:spPr>
          <a:xfrm>
            <a:off x="974626" y="1787157"/>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1</a:t>
            </a:r>
            <a:endParaRPr lang="en-US" sz="4000" b="1" dirty="0">
              <a:solidFill>
                <a:srgbClr val="002060"/>
              </a:solidFill>
              <a:latin typeface="Arial" panose="020B0604020202020204" pitchFamily="34" charset="0"/>
              <a:cs typeface="Arial" panose="020B0604020202020204" pitchFamily="34" charset="0"/>
            </a:endParaRPr>
          </a:p>
        </p:txBody>
      </p:sp>
      <p:sp>
        <p:nvSpPr>
          <p:cNvPr id="19" name="Oval 18">
            <a:extLst>
              <a:ext uri="{FF2B5EF4-FFF2-40B4-BE49-F238E27FC236}">
                <a16:creationId xmlns:a16="http://schemas.microsoft.com/office/drawing/2014/main" id="{32395B9E-3DFE-473E-BB2E-53341152AD99}"/>
              </a:ext>
            </a:extLst>
          </p:cNvPr>
          <p:cNvSpPr/>
          <p:nvPr/>
        </p:nvSpPr>
        <p:spPr>
          <a:xfrm>
            <a:off x="10623847" y="1787157"/>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2</a:t>
            </a:r>
            <a:endParaRPr lang="en-US" sz="4000" b="1" dirty="0">
              <a:solidFill>
                <a:srgbClr val="002060"/>
              </a:solidFill>
              <a:latin typeface="Arial" panose="020B0604020202020204" pitchFamily="34" charset="0"/>
              <a:cs typeface="Arial" panose="020B0604020202020204" pitchFamily="34" charset="0"/>
            </a:endParaRPr>
          </a:p>
        </p:txBody>
      </p:sp>
      <p:sp>
        <p:nvSpPr>
          <p:cNvPr id="20" name="Oval 19">
            <a:extLst>
              <a:ext uri="{FF2B5EF4-FFF2-40B4-BE49-F238E27FC236}">
                <a16:creationId xmlns:a16="http://schemas.microsoft.com/office/drawing/2014/main" id="{2C726C77-AF04-4D18-96B0-3940EAB373BA}"/>
              </a:ext>
            </a:extLst>
          </p:cNvPr>
          <p:cNvSpPr/>
          <p:nvPr/>
        </p:nvSpPr>
        <p:spPr>
          <a:xfrm>
            <a:off x="974626" y="5856186"/>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3</a:t>
            </a:r>
            <a:endParaRPr lang="en-US" sz="4000" b="1" dirty="0">
              <a:solidFill>
                <a:srgbClr val="002060"/>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238250F1-AC37-4038-A7EE-0EF34D700F2F}"/>
              </a:ext>
            </a:extLst>
          </p:cNvPr>
          <p:cNvSpPr txBox="1"/>
          <p:nvPr/>
        </p:nvSpPr>
        <p:spPr>
          <a:xfrm>
            <a:off x="1916285" y="1986371"/>
            <a:ext cx="3782277" cy="1569660"/>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Шүүхийн баримт бичиг (мэдэгдэх хуудас, тэмдэглэл, шүүгчийн захирамж, шүүхийн тогтоол, шийдвэр)-ийг шүүхийн цахим платформыг ашиглан цахимаар явуулах боломжийг олгосон.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30732FA3-B32B-4AC2-8768-2DFAB3DC10B9}"/>
              </a:ext>
            </a:extLst>
          </p:cNvPr>
          <p:cNvSpPr txBox="1"/>
          <p:nvPr/>
        </p:nvSpPr>
        <p:spPr>
          <a:xfrm>
            <a:off x="6532413" y="1986371"/>
            <a:ext cx="3977663"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Шүүхэд ирүүлсэн цахим баримтыг дахин цаасан хэлбэрээр хэвлэж хадгалах, цахим хэлбэрт оруулах талаар хуульчилсан нь баримтыг давхардуулан хадгалж, хэрэгт хавсаргах зэргээр давхардал үүсгэж болзошгүй байна.</a:t>
            </a:r>
          </a:p>
        </p:txBody>
      </p:sp>
      <p:sp>
        <p:nvSpPr>
          <p:cNvPr id="23" name="TextBox 22">
            <a:extLst>
              <a:ext uri="{FF2B5EF4-FFF2-40B4-BE49-F238E27FC236}">
                <a16:creationId xmlns:a16="http://schemas.microsoft.com/office/drawing/2014/main" id="{6371C5E2-778E-4508-A0E2-9D331B500454}"/>
              </a:ext>
            </a:extLst>
          </p:cNvPr>
          <p:cNvSpPr txBox="1"/>
          <p:nvPr/>
        </p:nvSpPr>
        <p:spPr>
          <a:xfrm>
            <a:off x="1975941" y="4375122"/>
            <a:ext cx="3777261"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Мэдэгдэх хуудсыг хариуцагч цахим шуудангаар хүлээн авсныг нотлох эрх зүйн үндэслэл бүрдээгүй, мөн хаягжилт нэгдсэн байдлаар системчлэгдээгүйгээс үндэсний цахим шууданг ашиглах нөхцөл хангалттай бүрдээгүй.</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648A6051-9A7E-4845-8249-F408315DA813}"/>
              </a:ext>
            </a:extLst>
          </p:cNvPr>
          <p:cNvSpPr txBox="1"/>
          <p:nvPr/>
        </p:nvSpPr>
        <p:spPr>
          <a:xfrm>
            <a:off x="6567354" y="4375122"/>
            <a:ext cx="3977663"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Шүүхийн цахимжуулалттай холбоотой зохицуулалт нь практикт бодитоор хэрэгжихгүй байгаа нь иргэдийн шүүхэд мэдүүлэх, зөрчигдсөн эрхээ хамгаалуулахаар шүүхэд хандах эрхээ хэрэгжүүлэхэд сөргөөр нөлөөлж байна.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25" name="Oval 24">
            <a:extLst>
              <a:ext uri="{FF2B5EF4-FFF2-40B4-BE49-F238E27FC236}">
                <a16:creationId xmlns:a16="http://schemas.microsoft.com/office/drawing/2014/main" id="{38B18CD4-DFDE-4FBF-AE14-FD337B19E6C2}"/>
              </a:ext>
            </a:extLst>
          </p:cNvPr>
          <p:cNvSpPr/>
          <p:nvPr/>
        </p:nvSpPr>
        <p:spPr>
          <a:xfrm>
            <a:off x="10674553" y="5833970"/>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4</a:t>
            </a:r>
            <a:endParaRPr lang="en-US" sz="40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160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1"/>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graphicFrame>
        <p:nvGraphicFramePr>
          <p:cNvPr id="6" name="Chart 5"/>
          <p:cNvGraphicFramePr/>
          <p:nvPr>
            <p:extLst>
              <p:ext uri="{D42A27DB-BD31-4B8C-83A1-F6EECF244321}">
                <p14:modId xmlns:p14="http://schemas.microsoft.com/office/powerpoint/2010/main" val="1390598357"/>
              </p:ext>
            </p:extLst>
          </p:nvPr>
        </p:nvGraphicFramePr>
        <p:xfrm>
          <a:off x="703385" y="1237957"/>
          <a:ext cx="10768585" cy="4900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82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1"/>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graphicFrame>
        <p:nvGraphicFramePr>
          <p:cNvPr id="6" name="Chart 5"/>
          <p:cNvGraphicFramePr/>
          <p:nvPr>
            <p:extLst>
              <p:ext uri="{D42A27DB-BD31-4B8C-83A1-F6EECF244321}">
                <p14:modId xmlns:p14="http://schemas.microsoft.com/office/powerpoint/2010/main" val="1002387921"/>
              </p:ext>
            </p:extLst>
          </p:nvPr>
        </p:nvGraphicFramePr>
        <p:xfrm>
          <a:off x="703385" y="1237957"/>
          <a:ext cx="10768585" cy="50080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010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grpSp>
        <p:nvGrpSpPr>
          <p:cNvPr id="12" name="그룹 3">
            <a:extLst>
              <a:ext uri="{FF2B5EF4-FFF2-40B4-BE49-F238E27FC236}">
                <a16:creationId xmlns:a16="http://schemas.microsoft.com/office/drawing/2014/main" id="{3B107AF5-AFC1-4943-A0D9-E682E0CD2CC1}"/>
              </a:ext>
            </a:extLst>
          </p:cNvPr>
          <p:cNvGrpSpPr/>
          <p:nvPr/>
        </p:nvGrpSpPr>
        <p:grpSpPr>
          <a:xfrm>
            <a:off x="966464" y="2348917"/>
            <a:ext cx="10353541" cy="4095083"/>
            <a:chOff x="2589910" y="1386193"/>
            <a:chExt cx="6748697" cy="4508420"/>
          </a:xfrm>
          <a:solidFill>
            <a:srgbClr val="0070C0"/>
          </a:solidFill>
        </p:grpSpPr>
        <p:sp>
          <p:nvSpPr>
            <p:cNvPr id="13" name="Round Single Corner Rectangle 4">
              <a:extLst>
                <a:ext uri="{FF2B5EF4-FFF2-40B4-BE49-F238E27FC236}">
                  <a16:creationId xmlns:a16="http://schemas.microsoft.com/office/drawing/2014/main" id="{9E1D2796-A4DD-4B51-8F93-927BFB748D94}"/>
                </a:ext>
              </a:extLst>
            </p:cNvPr>
            <p:cNvSpPr/>
            <p:nvPr/>
          </p:nvSpPr>
          <p:spPr>
            <a:xfrm>
              <a:off x="6006478" y="1386193"/>
              <a:ext cx="3332129" cy="1974860"/>
            </a:xfrm>
            <a:prstGeom prst="round1Rect">
              <a:avLst/>
            </a:prstGeom>
            <a:solidFill>
              <a:srgbClr val="FEF5E7"/>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14" name="Round Single Corner Rectangle 10">
              <a:extLst>
                <a:ext uri="{FF2B5EF4-FFF2-40B4-BE49-F238E27FC236}">
                  <a16:creationId xmlns:a16="http://schemas.microsoft.com/office/drawing/2014/main" id="{F883E3CE-6DC1-4FE2-8058-F2FFD6B0B8BF}"/>
                </a:ext>
              </a:extLst>
            </p:cNvPr>
            <p:cNvSpPr/>
            <p:nvPr/>
          </p:nvSpPr>
          <p:spPr>
            <a:xfrm flipH="1">
              <a:off x="2589910" y="1386193"/>
              <a:ext cx="3332129" cy="1974860"/>
            </a:xfrm>
            <a:prstGeom prst="round1Rect">
              <a:avLst/>
            </a:prstGeom>
            <a:solidFill>
              <a:srgbClr val="FEF5E7"/>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solidFill>
                  <a:srgbClr val="002060"/>
                </a:solidFill>
                <a:latin typeface="Arial" panose="020B0604020202020204" pitchFamily="34" charset="0"/>
                <a:cs typeface="Arial" panose="020B0604020202020204" pitchFamily="34" charset="0"/>
              </a:endParaRPr>
            </a:p>
          </p:txBody>
        </p:sp>
        <p:sp>
          <p:nvSpPr>
            <p:cNvPr id="15" name="Round Single Corner Rectangle 11">
              <a:extLst>
                <a:ext uri="{FF2B5EF4-FFF2-40B4-BE49-F238E27FC236}">
                  <a16:creationId xmlns:a16="http://schemas.microsoft.com/office/drawing/2014/main" id="{2F0E6EE6-F0ED-4057-971A-9C82DE99C6FD}"/>
                </a:ext>
              </a:extLst>
            </p:cNvPr>
            <p:cNvSpPr/>
            <p:nvPr/>
          </p:nvSpPr>
          <p:spPr>
            <a:xfrm rot="10800000" flipH="1">
              <a:off x="6006477" y="3490301"/>
              <a:ext cx="3332130" cy="2363110"/>
            </a:xfrm>
            <a:prstGeom prst="round1Rect">
              <a:avLst/>
            </a:prstGeom>
            <a:solidFill>
              <a:srgbClr val="FEF5E7"/>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17" name="Round Single Corner Rectangle 9">
              <a:extLst>
                <a:ext uri="{FF2B5EF4-FFF2-40B4-BE49-F238E27FC236}">
                  <a16:creationId xmlns:a16="http://schemas.microsoft.com/office/drawing/2014/main" id="{05D4D90F-CAF8-4EA3-A511-EEE519FBDE0F}"/>
                </a:ext>
              </a:extLst>
            </p:cNvPr>
            <p:cNvSpPr/>
            <p:nvPr/>
          </p:nvSpPr>
          <p:spPr>
            <a:xfrm rot="10800000">
              <a:off x="2589913" y="3490300"/>
              <a:ext cx="3332128" cy="2404313"/>
            </a:xfrm>
            <a:prstGeom prst="round1Rect">
              <a:avLst/>
            </a:prstGeom>
            <a:solidFill>
              <a:srgbClr val="FEF5E7"/>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grpSp>
      <p:sp>
        <p:nvSpPr>
          <p:cNvPr id="18" name="Oval 17">
            <a:extLst>
              <a:ext uri="{FF2B5EF4-FFF2-40B4-BE49-F238E27FC236}">
                <a16:creationId xmlns:a16="http://schemas.microsoft.com/office/drawing/2014/main" id="{2B196055-1EBE-4AB1-AE49-E7ED595FD6D8}"/>
              </a:ext>
            </a:extLst>
          </p:cNvPr>
          <p:cNvSpPr/>
          <p:nvPr/>
        </p:nvSpPr>
        <p:spPr>
          <a:xfrm>
            <a:off x="942542" y="2332585"/>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1</a:t>
            </a:r>
            <a:endParaRPr lang="en-US" sz="4000" b="1" dirty="0">
              <a:solidFill>
                <a:srgbClr val="002060"/>
              </a:solidFill>
              <a:latin typeface="Arial" panose="020B0604020202020204" pitchFamily="34" charset="0"/>
              <a:cs typeface="Arial" panose="020B0604020202020204" pitchFamily="34" charset="0"/>
            </a:endParaRPr>
          </a:p>
        </p:txBody>
      </p:sp>
      <p:sp>
        <p:nvSpPr>
          <p:cNvPr id="19" name="Oval 18">
            <a:extLst>
              <a:ext uri="{FF2B5EF4-FFF2-40B4-BE49-F238E27FC236}">
                <a16:creationId xmlns:a16="http://schemas.microsoft.com/office/drawing/2014/main" id="{942733E6-2CFC-4020-B4AA-7CD524B0E3B9}"/>
              </a:ext>
            </a:extLst>
          </p:cNvPr>
          <p:cNvSpPr/>
          <p:nvPr/>
        </p:nvSpPr>
        <p:spPr>
          <a:xfrm>
            <a:off x="10623847" y="2316543"/>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2</a:t>
            </a:r>
            <a:endParaRPr lang="en-US" sz="4000" b="1" dirty="0">
              <a:solidFill>
                <a:srgbClr val="002060"/>
              </a:solidFill>
              <a:latin typeface="Arial" panose="020B0604020202020204" pitchFamily="34" charset="0"/>
              <a:cs typeface="Arial" panose="020B0604020202020204" pitchFamily="34" charset="0"/>
            </a:endParaRPr>
          </a:p>
        </p:txBody>
      </p:sp>
      <p:sp>
        <p:nvSpPr>
          <p:cNvPr id="20" name="Oval 19">
            <a:extLst>
              <a:ext uri="{FF2B5EF4-FFF2-40B4-BE49-F238E27FC236}">
                <a16:creationId xmlns:a16="http://schemas.microsoft.com/office/drawing/2014/main" id="{81784592-940E-4284-B578-30B434D44C8C}"/>
              </a:ext>
            </a:extLst>
          </p:cNvPr>
          <p:cNvSpPr/>
          <p:nvPr/>
        </p:nvSpPr>
        <p:spPr>
          <a:xfrm>
            <a:off x="966464" y="5742868"/>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3</a:t>
            </a:r>
            <a:endParaRPr lang="en-US" sz="4000" b="1" dirty="0">
              <a:solidFill>
                <a:srgbClr val="002060"/>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4B71A8DE-6FAA-4730-9893-6275D70FD8E7}"/>
              </a:ext>
            </a:extLst>
          </p:cNvPr>
          <p:cNvSpPr txBox="1"/>
          <p:nvPr/>
        </p:nvSpPr>
        <p:spPr>
          <a:xfrm>
            <a:off x="1995191" y="2435953"/>
            <a:ext cx="3777262" cy="1323439"/>
          </a:xfrm>
          <a:prstGeom prst="rect">
            <a:avLst/>
          </a:prstGeom>
          <a:noFill/>
        </p:spPr>
        <p:txBody>
          <a:bodyPr wrap="square" rtlCol="0">
            <a:spAutoFit/>
          </a:bodyPr>
          <a:lstStyle/>
          <a:p>
            <a:pPr algn="just"/>
            <a:r>
              <a:rPr lang="mn-MN" altLang="ko-KR" sz="1600" b="1" dirty="0">
                <a:solidFill>
                  <a:srgbClr val="002060"/>
                </a:solidFill>
                <a:latin typeface="Arial" panose="020B0604020202020204" pitchFamily="34" charset="0"/>
                <a:cs typeface="Arial" panose="020B0604020202020204" pitchFamily="34" charset="0"/>
              </a:rPr>
              <a:t>Мэдээлэл, харилцаа холбооны технологийг хэрэглэж чадаж байгаа болон эс чадаж буй хүмүүсийн ялгааг цахим хуваагдал  гэнэ.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83D681CE-5B8A-43E2-B128-9BFDF73602DE}"/>
              </a:ext>
            </a:extLst>
          </p:cNvPr>
          <p:cNvSpPr txBox="1"/>
          <p:nvPr/>
        </p:nvSpPr>
        <p:spPr>
          <a:xfrm>
            <a:off x="6532413" y="2403463"/>
            <a:ext cx="3977663" cy="1569660"/>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Ахмад настан, хөгжлийн бэрхшээлтэй иргэд болон алслагдсан иргэдийн шүүхэд хандах, шүүхээр үйлчлүүлэх, ХХША-нд тэгш оролцох эрх нь практикт зөрчигдөж буй байдал ажиглагдаж байна. </a:t>
            </a:r>
          </a:p>
        </p:txBody>
      </p:sp>
      <p:sp>
        <p:nvSpPr>
          <p:cNvPr id="23" name="TextBox 22">
            <a:extLst>
              <a:ext uri="{FF2B5EF4-FFF2-40B4-BE49-F238E27FC236}">
                <a16:creationId xmlns:a16="http://schemas.microsoft.com/office/drawing/2014/main" id="{10434194-A7BA-4B96-8227-564F951B0BAA}"/>
              </a:ext>
            </a:extLst>
          </p:cNvPr>
          <p:cNvSpPr txBox="1"/>
          <p:nvPr/>
        </p:nvSpPr>
        <p:spPr>
          <a:xfrm>
            <a:off x="1975941" y="4262828"/>
            <a:ext cx="3777261" cy="2062103"/>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ХХША-ны суурь буюу эхлэл нь шүүхийн байр руу очих, шүүх хуралдаанд оролцох хэдий ч тухайн хүн өөрийн нас, хөгжлийн бэрхшээлтэй байдал болон хаана оршин сууж байгаагаасаа хамааран эрхээ эдлэх боломжгүй болох нөхцөл байдал үүсдэг.</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AA4835D8-0058-4051-83EE-7D57A55759EC}"/>
              </a:ext>
            </a:extLst>
          </p:cNvPr>
          <p:cNvSpPr txBox="1"/>
          <p:nvPr/>
        </p:nvSpPr>
        <p:spPr>
          <a:xfrm>
            <a:off x="6532412" y="4455332"/>
            <a:ext cx="3977663" cy="1323439"/>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Хүний суурь эрхээ эдлэх боломжийг ХХША-нд ханган ажиллах нь шүүхийн үйлчилгээний хүртээмжийг нэмэгдүүлэх зорилтод нийцэж, үр нөлөөтэй болох юм.</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25" name="Oval 24">
            <a:extLst>
              <a:ext uri="{FF2B5EF4-FFF2-40B4-BE49-F238E27FC236}">
                <a16:creationId xmlns:a16="http://schemas.microsoft.com/office/drawing/2014/main" id="{225D8C2E-D142-4EEF-889C-932F15637DC6}"/>
              </a:ext>
            </a:extLst>
          </p:cNvPr>
          <p:cNvSpPr/>
          <p:nvPr/>
        </p:nvSpPr>
        <p:spPr>
          <a:xfrm>
            <a:off x="10675882" y="5690279"/>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4</a:t>
            </a:r>
            <a:endParaRPr lang="en-US" sz="4000" b="1" dirty="0">
              <a:solidFill>
                <a:srgbClr val="002060"/>
              </a:solidFill>
              <a:latin typeface="Arial" panose="020B0604020202020204" pitchFamily="34" charset="0"/>
              <a:cs typeface="Arial" panose="020B0604020202020204" pitchFamily="34" charset="0"/>
            </a:endParaRPr>
          </a:p>
        </p:txBody>
      </p:sp>
      <p:sp>
        <p:nvSpPr>
          <p:cNvPr id="26" name="Title 1">
            <a:extLst>
              <a:ext uri="{FF2B5EF4-FFF2-40B4-BE49-F238E27FC236}">
                <a16:creationId xmlns:a16="http://schemas.microsoft.com/office/drawing/2014/main" id="{24EE1E13-F9DF-43A9-B85E-6A01C2E8F4E4}"/>
              </a:ext>
            </a:extLst>
          </p:cNvPr>
          <p:cNvSpPr txBox="1">
            <a:spLocks/>
          </p:cNvSpPr>
          <p:nvPr/>
        </p:nvSpPr>
        <p:spPr>
          <a:xfrm>
            <a:off x="717566" y="1167721"/>
            <a:ext cx="11076038"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3200" dirty="0">
                <a:solidFill>
                  <a:srgbClr val="002060"/>
                </a:solidFill>
                <a:latin typeface="Arial" panose="020B0604020202020204" pitchFamily="34" charset="0"/>
                <a:cs typeface="Arial" panose="020B0604020202020204" pitchFamily="34" charset="0"/>
              </a:rPr>
              <a:t>Хөгжлийн бэрхшээлтэй болон ахмад настан, орон нутгийн алслагдсан иргэдийн эрхийг хангах асуудал</a:t>
            </a:r>
            <a:endParaRPr lang="en-US"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0221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pPr algn="just"/>
            <a:r>
              <a:rPr lang="mn-MN">
                <a:solidFill>
                  <a:srgbClr val="0070C0"/>
                </a:solidFill>
                <a:latin typeface="Arial" panose="020B0604020202020204" pitchFamily="34" charset="0"/>
                <a:cs typeface="Arial" panose="020B0604020202020204" pitchFamily="34" charset="0"/>
              </a:rPr>
              <a:t>Хөгжлийн бэрхшээлтэй болон ахмад настан, орон нутгийн алслагдсан иргэдийн эрхийг хангах асуудал</a:t>
            </a:r>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42" name="Google Shape;896;p83">
            <a:extLst>
              <a:ext uri="{FF2B5EF4-FFF2-40B4-BE49-F238E27FC236}">
                <a16:creationId xmlns:a16="http://schemas.microsoft.com/office/drawing/2014/main" id="{B653D7BA-4F82-4911-BADC-DA3126B52B0D}"/>
              </a:ext>
            </a:extLst>
          </p:cNvPr>
          <p:cNvSpPr/>
          <p:nvPr/>
        </p:nvSpPr>
        <p:spPr>
          <a:xfrm>
            <a:off x="5079100" y="2502125"/>
            <a:ext cx="1981800" cy="1981800"/>
          </a:xfrm>
          <a:prstGeom prst="ellipse">
            <a:avLst/>
          </a:pr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43" name="Google Shape;898;p83">
            <a:extLst>
              <a:ext uri="{FF2B5EF4-FFF2-40B4-BE49-F238E27FC236}">
                <a16:creationId xmlns:a16="http://schemas.microsoft.com/office/drawing/2014/main" id="{8A6A7E15-F7AE-45E1-8CA3-D93D5DEF73AC}"/>
              </a:ext>
            </a:extLst>
          </p:cNvPr>
          <p:cNvSpPr/>
          <p:nvPr/>
        </p:nvSpPr>
        <p:spPr>
          <a:xfrm flipH="1">
            <a:off x="4662700" y="3746578"/>
            <a:ext cx="1189160" cy="856707"/>
          </a:xfrm>
          <a:custGeom>
            <a:avLst/>
            <a:gdLst/>
            <a:ahLst/>
            <a:cxnLst/>
            <a:rect l="l" t="t" r="r" b="b"/>
            <a:pathLst>
              <a:path w="18827" h="13563" extrusionOk="0">
                <a:moveTo>
                  <a:pt x="7161" y="0"/>
                </a:moveTo>
                <a:cubicBezTo>
                  <a:pt x="6367" y="0"/>
                  <a:pt x="5745" y="97"/>
                  <a:pt x="5462" y="302"/>
                </a:cubicBezTo>
                <a:cubicBezTo>
                  <a:pt x="5439" y="302"/>
                  <a:pt x="5416" y="302"/>
                  <a:pt x="5393" y="302"/>
                </a:cubicBezTo>
                <a:cubicBezTo>
                  <a:pt x="1116" y="302"/>
                  <a:pt x="1" y="5785"/>
                  <a:pt x="370" y="9035"/>
                </a:cubicBezTo>
                <a:cubicBezTo>
                  <a:pt x="734" y="12239"/>
                  <a:pt x="5348" y="13486"/>
                  <a:pt x="7931" y="13560"/>
                </a:cubicBezTo>
                <a:cubicBezTo>
                  <a:pt x="7975" y="13562"/>
                  <a:pt x="8020" y="13562"/>
                  <a:pt x="8064" y="13562"/>
                </a:cubicBezTo>
                <a:cubicBezTo>
                  <a:pt x="13120" y="13562"/>
                  <a:pt x="18826" y="5169"/>
                  <a:pt x="13911" y="1714"/>
                </a:cubicBezTo>
                <a:cubicBezTo>
                  <a:pt x="12377" y="637"/>
                  <a:pt x="9200" y="0"/>
                  <a:pt x="7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0070C0"/>
              </a:solidFill>
              <a:latin typeface="Arial" panose="020B0604020202020204" pitchFamily="34" charset="0"/>
              <a:cs typeface="Arial" panose="020B0604020202020204" pitchFamily="34" charset="0"/>
            </a:endParaRPr>
          </a:p>
        </p:txBody>
      </p:sp>
      <p:sp>
        <p:nvSpPr>
          <p:cNvPr id="44" name="Google Shape;899;p83">
            <a:extLst>
              <a:ext uri="{FF2B5EF4-FFF2-40B4-BE49-F238E27FC236}">
                <a16:creationId xmlns:a16="http://schemas.microsoft.com/office/drawing/2014/main" id="{F8EA7184-8FAF-4703-8B7B-E8B8FCC768D5}"/>
              </a:ext>
            </a:extLst>
          </p:cNvPr>
          <p:cNvSpPr/>
          <p:nvPr/>
        </p:nvSpPr>
        <p:spPr>
          <a:xfrm>
            <a:off x="4833402" y="2424871"/>
            <a:ext cx="932660" cy="828796"/>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45" name="Google Shape;900;p83">
            <a:extLst>
              <a:ext uri="{FF2B5EF4-FFF2-40B4-BE49-F238E27FC236}">
                <a16:creationId xmlns:a16="http://schemas.microsoft.com/office/drawing/2014/main" id="{3E835460-7020-4DF0-B6D5-BE87EF2822F7}"/>
              </a:ext>
            </a:extLst>
          </p:cNvPr>
          <p:cNvSpPr/>
          <p:nvPr/>
        </p:nvSpPr>
        <p:spPr>
          <a:xfrm rot="10800000">
            <a:off x="6151754" y="2375408"/>
            <a:ext cx="1189160" cy="856707"/>
          </a:xfrm>
          <a:custGeom>
            <a:avLst/>
            <a:gdLst/>
            <a:ahLst/>
            <a:cxnLst/>
            <a:rect l="l" t="t" r="r" b="b"/>
            <a:pathLst>
              <a:path w="18827" h="13563" extrusionOk="0">
                <a:moveTo>
                  <a:pt x="7161" y="0"/>
                </a:moveTo>
                <a:cubicBezTo>
                  <a:pt x="6367" y="0"/>
                  <a:pt x="5745" y="97"/>
                  <a:pt x="5462" y="302"/>
                </a:cubicBezTo>
                <a:cubicBezTo>
                  <a:pt x="5439" y="302"/>
                  <a:pt x="5416" y="302"/>
                  <a:pt x="5393" y="302"/>
                </a:cubicBezTo>
                <a:cubicBezTo>
                  <a:pt x="1116" y="302"/>
                  <a:pt x="1" y="5785"/>
                  <a:pt x="370" y="9035"/>
                </a:cubicBezTo>
                <a:cubicBezTo>
                  <a:pt x="734" y="12239"/>
                  <a:pt x="5348" y="13486"/>
                  <a:pt x="7931" y="13560"/>
                </a:cubicBezTo>
                <a:cubicBezTo>
                  <a:pt x="7975" y="13562"/>
                  <a:pt x="8020" y="13562"/>
                  <a:pt x="8064" y="13562"/>
                </a:cubicBezTo>
                <a:cubicBezTo>
                  <a:pt x="13120" y="13562"/>
                  <a:pt x="18826" y="5169"/>
                  <a:pt x="13911" y="1714"/>
                </a:cubicBezTo>
                <a:cubicBezTo>
                  <a:pt x="12377" y="637"/>
                  <a:pt x="9200" y="0"/>
                  <a:pt x="71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46" name="Google Shape;901;p83">
            <a:extLst>
              <a:ext uri="{FF2B5EF4-FFF2-40B4-BE49-F238E27FC236}">
                <a16:creationId xmlns:a16="http://schemas.microsoft.com/office/drawing/2014/main" id="{1DE98A3F-05E3-4DDE-A980-6D1EB79A4533}"/>
              </a:ext>
            </a:extLst>
          </p:cNvPr>
          <p:cNvSpPr/>
          <p:nvPr/>
        </p:nvSpPr>
        <p:spPr>
          <a:xfrm rot="10800000" flipH="1">
            <a:off x="6371074" y="3729708"/>
            <a:ext cx="938302" cy="833810"/>
          </a:xfrm>
          <a:custGeom>
            <a:avLst/>
            <a:gdLst/>
            <a:ahLst/>
            <a:cxnLst/>
            <a:rect l="l" t="t" r="r" b="b"/>
            <a:pathLst>
              <a:path w="31788" h="28248" extrusionOk="0">
                <a:moveTo>
                  <a:pt x="16729" y="0"/>
                </a:moveTo>
                <a:cubicBezTo>
                  <a:pt x="16601" y="0"/>
                  <a:pt x="16474" y="1"/>
                  <a:pt x="16346" y="2"/>
                </a:cubicBezTo>
                <a:cubicBezTo>
                  <a:pt x="16060" y="2"/>
                  <a:pt x="15764" y="5"/>
                  <a:pt x="15461" y="9"/>
                </a:cubicBezTo>
                <a:cubicBezTo>
                  <a:pt x="11690" y="44"/>
                  <a:pt x="7009" y="207"/>
                  <a:pt x="4237" y="2881"/>
                </a:cubicBezTo>
                <a:cubicBezTo>
                  <a:pt x="2392" y="4661"/>
                  <a:pt x="2135" y="8048"/>
                  <a:pt x="1618" y="10410"/>
                </a:cubicBezTo>
                <a:cubicBezTo>
                  <a:pt x="938" y="13517"/>
                  <a:pt x="381" y="16657"/>
                  <a:pt x="219" y="19839"/>
                </a:cubicBezTo>
                <a:cubicBezTo>
                  <a:pt x="1" y="24133"/>
                  <a:pt x="1988" y="26141"/>
                  <a:pt x="6130" y="26720"/>
                </a:cubicBezTo>
                <a:cubicBezTo>
                  <a:pt x="9755" y="27227"/>
                  <a:pt x="13382" y="27712"/>
                  <a:pt x="17036" y="27956"/>
                </a:cubicBezTo>
                <a:cubicBezTo>
                  <a:pt x="18561" y="28056"/>
                  <a:pt x="20165" y="28248"/>
                  <a:pt x="21749" y="28248"/>
                </a:cubicBezTo>
                <a:cubicBezTo>
                  <a:pt x="23047" y="28248"/>
                  <a:pt x="24332" y="28119"/>
                  <a:pt x="25547" y="27706"/>
                </a:cubicBezTo>
                <a:cubicBezTo>
                  <a:pt x="28287" y="26775"/>
                  <a:pt x="29435" y="24198"/>
                  <a:pt x="29933" y="21508"/>
                </a:cubicBezTo>
                <a:cubicBezTo>
                  <a:pt x="30554" y="18140"/>
                  <a:pt x="30847" y="14721"/>
                  <a:pt x="31348" y="11337"/>
                </a:cubicBezTo>
                <a:cubicBezTo>
                  <a:pt x="31787" y="8393"/>
                  <a:pt x="31569" y="5097"/>
                  <a:pt x="28963" y="3194"/>
                </a:cubicBezTo>
                <a:cubicBezTo>
                  <a:pt x="25477" y="645"/>
                  <a:pt x="20958" y="0"/>
                  <a:pt x="16729" y="0"/>
                </a:cubicBezTo>
                <a:close/>
              </a:path>
            </a:pathLst>
          </a:custGeom>
          <a:ln/>
        </p:spPr>
        <p:style>
          <a:lnRef idx="1">
            <a:schemeClr val="dk1"/>
          </a:lnRef>
          <a:fillRef idx="2">
            <a:schemeClr val="dk1"/>
          </a:fillRef>
          <a:effectRef idx="1">
            <a:schemeClr val="dk1"/>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47" name="Google Shape;902;p83">
            <a:extLst>
              <a:ext uri="{FF2B5EF4-FFF2-40B4-BE49-F238E27FC236}">
                <a16:creationId xmlns:a16="http://schemas.microsoft.com/office/drawing/2014/main" id="{C603A87F-6322-4B78-ACFF-5711D93F8284}"/>
              </a:ext>
            </a:extLst>
          </p:cNvPr>
          <p:cNvSpPr txBox="1"/>
          <p:nvPr/>
        </p:nvSpPr>
        <p:spPr>
          <a:xfrm>
            <a:off x="7846578" y="2941500"/>
            <a:ext cx="2142300" cy="4875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endParaRPr sz="2000" dirty="0">
              <a:solidFill>
                <a:srgbClr val="0070C0"/>
              </a:solidFill>
              <a:latin typeface="Arial" panose="020B0604020202020204" pitchFamily="34" charset="0"/>
              <a:ea typeface="Kulim Park"/>
              <a:cs typeface="Arial" panose="020B0604020202020204" pitchFamily="34" charset="0"/>
              <a:sym typeface="Kulim Park"/>
            </a:endParaRPr>
          </a:p>
        </p:txBody>
      </p:sp>
      <p:sp>
        <p:nvSpPr>
          <p:cNvPr id="48" name="Google Shape;903;p83">
            <a:extLst>
              <a:ext uri="{FF2B5EF4-FFF2-40B4-BE49-F238E27FC236}">
                <a16:creationId xmlns:a16="http://schemas.microsoft.com/office/drawing/2014/main" id="{D83AEE87-62F5-43AB-A8E0-571DA92F4567}"/>
              </a:ext>
            </a:extLst>
          </p:cNvPr>
          <p:cNvSpPr txBox="1"/>
          <p:nvPr/>
        </p:nvSpPr>
        <p:spPr>
          <a:xfrm>
            <a:off x="2520400" y="1384725"/>
            <a:ext cx="2142300" cy="487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endParaRPr sz="2000" dirty="0">
              <a:solidFill>
                <a:srgbClr val="0070C0"/>
              </a:solidFill>
              <a:latin typeface="Arial" panose="020B0604020202020204" pitchFamily="34" charset="0"/>
              <a:ea typeface="Kulim Park"/>
              <a:cs typeface="Arial" panose="020B0604020202020204" pitchFamily="34" charset="0"/>
              <a:sym typeface="Kulim Park"/>
            </a:endParaRPr>
          </a:p>
        </p:txBody>
      </p:sp>
      <p:sp>
        <p:nvSpPr>
          <p:cNvPr id="49" name="Google Shape;904;p83">
            <a:extLst>
              <a:ext uri="{FF2B5EF4-FFF2-40B4-BE49-F238E27FC236}">
                <a16:creationId xmlns:a16="http://schemas.microsoft.com/office/drawing/2014/main" id="{729B99AB-E457-4B88-8F2C-7A0B70EE805D}"/>
              </a:ext>
            </a:extLst>
          </p:cNvPr>
          <p:cNvSpPr txBox="1"/>
          <p:nvPr/>
        </p:nvSpPr>
        <p:spPr>
          <a:xfrm>
            <a:off x="7342648" y="4212206"/>
            <a:ext cx="4420437" cy="661800"/>
          </a:xfrm>
          <a:prstGeom prst="rect">
            <a:avLst/>
          </a:prstGeom>
          <a:noFill/>
          <a:ln>
            <a:noFill/>
          </a:ln>
        </p:spPr>
        <p:txBody>
          <a:bodyPr spcFirstLastPara="1" wrap="square" lIns="91425" tIns="91425" rIns="91425" bIns="91425" anchor="t" anchorCtr="0">
            <a:noAutofit/>
          </a:bodyPr>
          <a:lstStyle/>
          <a:p>
            <a:pPr marL="146050" lvl="0" algn="just">
              <a:buSzPts val="1300"/>
            </a:pPr>
            <a:r>
              <a:rPr lang="mn-MN" sz="1600" dirty="0">
                <a:solidFill>
                  <a:srgbClr val="002060"/>
                </a:solidFill>
                <a:latin typeface="Arial" panose="020B0604020202020204" pitchFamily="34" charset="0"/>
                <a:cs typeface="Arial" panose="020B0604020202020204" pitchFamily="34" charset="0"/>
              </a:rPr>
              <a:t>Иймд шүүхийн цахимжилттай холбоотой эрх зүйн зохицуулалтыг илүү боловсронгуй болгож, шүүхийн цахим платформын хөгжүүлэлтийг цаг алдалгүй хурдан шуурхай хийх нь нэн шаардлагатай. </a:t>
            </a:r>
          </a:p>
        </p:txBody>
      </p:sp>
      <p:sp>
        <p:nvSpPr>
          <p:cNvPr id="50" name="Google Shape;905;p83">
            <a:extLst>
              <a:ext uri="{FF2B5EF4-FFF2-40B4-BE49-F238E27FC236}">
                <a16:creationId xmlns:a16="http://schemas.microsoft.com/office/drawing/2014/main" id="{9BFE3392-EAB3-4328-9087-45AF3A640B08}"/>
              </a:ext>
            </a:extLst>
          </p:cNvPr>
          <p:cNvSpPr txBox="1"/>
          <p:nvPr/>
        </p:nvSpPr>
        <p:spPr>
          <a:xfrm>
            <a:off x="7713666" y="1315560"/>
            <a:ext cx="2142300" cy="4875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endParaRPr sz="2000" dirty="0">
              <a:solidFill>
                <a:srgbClr val="0070C0"/>
              </a:solidFill>
              <a:latin typeface="Arial" panose="020B0604020202020204" pitchFamily="34" charset="0"/>
              <a:ea typeface="Kulim Park"/>
              <a:cs typeface="Arial" panose="020B0604020202020204" pitchFamily="34" charset="0"/>
              <a:sym typeface="Kulim Park"/>
            </a:endParaRPr>
          </a:p>
        </p:txBody>
      </p:sp>
      <p:sp>
        <p:nvSpPr>
          <p:cNvPr id="51" name="Google Shape;906;p83">
            <a:extLst>
              <a:ext uri="{FF2B5EF4-FFF2-40B4-BE49-F238E27FC236}">
                <a16:creationId xmlns:a16="http://schemas.microsoft.com/office/drawing/2014/main" id="{78988874-D11A-412E-9382-A522E5B5C899}"/>
              </a:ext>
            </a:extLst>
          </p:cNvPr>
          <p:cNvSpPr txBox="1"/>
          <p:nvPr/>
        </p:nvSpPr>
        <p:spPr>
          <a:xfrm>
            <a:off x="7426774" y="1867114"/>
            <a:ext cx="4238385" cy="661800"/>
          </a:xfrm>
          <a:prstGeom prst="rect">
            <a:avLst/>
          </a:prstGeom>
          <a:noFill/>
          <a:ln>
            <a:noFill/>
          </a:ln>
        </p:spPr>
        <p:txBody>
          <a:bodyPr spcFirstLastPara="1" wrap="square" lIns="91425" tIns="91425" rIns="91425" bIns="91425" anchor="t" anchorCtr="0">
            <a:noAutofit/>
          </a:bodyPr>
          <a:lstStyle/>
          <a:p>
            <a:pPr lvl="0" algn="just"/>
            <a:r>
              <a:rPr lang="mn-MN" sz="1600" dirty="0">
                <a:solidFill>
                  <a:srgbClr val="002060"/>
                </a:solidFill>
                <a:latin typeface="Arial" panose="020B0604020202020204" pitchFamily="34" charset="0"/>
                <a:cs typeface="Arial" panose="020B0604020202020204" pitchFamily="34" charset="0"/>
              </a:rPr>
              <a:t>Тусгайлсан журмаар хэрэг хянан шийдвэрлэх ажиллагаанд учирч байгаа хүндрэл бэрхшээл нь эрх зүйн зохицуулалт, түүнд нийцсэн технологи, цахим платформ хөгжүүлэлт зэрэгцэн яваагүйтэй холбоотой байна. </a:t>
            </a:r>
          </a:p>
        </p:txBody>
      </p:sp>
      <p:sp>
        <p:nvSpPr>
          <p:cNvPr id="52" name="Google Shape;907;p83">
            <a:extLst>
              <a:ext uri="{FF2B5EF4-FFF2-40B4-BE49-F238E27FC236}">
                <a16:creationId xmlns:a16="http://schemas.microsoft.com/office/drawing/2014/main" id="{F13E81CF-1363-4110-A483-6872F6E14820}"/>
              </a:ext>
            </a:extLst>
          </p:cNvPr>
          <p:cNvSpPr txBox="1"/>
          <p:nvPr/>
        </p:nvSpPr>
        <p:spPr>
          <a:xfrm>
            <a:off x="815186" y="1867114"/>
            <a:ext cx="3776634" cy="661800"/>
          </a:xfrm>
          <a:prstGeom prst="rect">
            <a:avLst/>
          </a:prstGeom>
          <a:noFill/>
          <a:ln>
            <a:noFill/>
          </a:ln>
        </p:spPr>
        <p:txBody>
          <a:bodyPr spcFirstLastPara="1" wrap="square" lIns="91425" tIns="91425" rIns="91425" bIns="91425" anchor="t" anchorCtr="0">
            <a:noAutofit/>
          </a:bodyPr>
          <a:lstStyle/>
          <a:p>
            <a:pPr lvl="0" algn="just">
              <a:buClr>
                <a:schemeClr val="dk1"/>
              </a:buClr>
            </a:pPr>
            <a:r>
              <a:rPr lang="mn-MN" sz="1600" dirty="0">
                <a:solidFill>
                  <a:srgbClr val="002060"/>
                </a:solidFill>
                <a:latin typeface="Arial" panose="020B0604020202020204" pitchFamily="34" charset="0"/>
                <a:cs typeface="Arial" panose="020B0604020202020204" pitchFamily="34" charset="0"/>
              </a:rPr>
              <a:t>Цахим нотлох баримт, цахим гарын үсэг нь хэрэглээний хувьд нэг мөр болоогүй нь шүүхийн үйлчилгээний хүртээмжийг бууруулж, улмаар иргэдийн шүүхэд итгэх итгэлд нөлөөлөх нөхцөл болж байна. </a:t>
            </a:r>
          </a:p>
        </p:txBody>
      </p:sp>
      <p:sp>
        <p:nvSpPr>
          <p:cNvPr id="53" name="Google Shape;908;p83">
            <a:extLst>
              <a:ext uri="{FF2B5EF4-FFF2-40B4-BE49-F238E27FC236}">
                <a16:creationId xmlns:a16="http://schemas.microsoft.com/office/drawing/2014/main" id="{4F49B390-932E-4EC4-B0F6-3F47BCE4D958}"/>
              </a:ext>
            </a:extLst>
          </p:cNvPr>
          <p:cNvSpPr txBox="1"/>
          <p:nvPr/>
        </p:nvSpPr>
        <p:spPr>
          <a:xfrm>
            <a:off x="2950883" y="3776516"/>
            <a:ext cx="2142300" cy="487500"/>
          </a:xfrm>
          <a:prstGeom prst="rect">
            <a:avLst/>
          </a:prstGeom>
          <a:noFill/>
          <a:ln>
            <a:noFill/>
          </a:ln>
        </p:spPr>
        <p:txBody>
          <a:bodyPr spcFirstLastPara="1" wrap="square" lIns="91425" tIns="91425" rIns="91425" bIns="91425" anchor="b" anchorCtr="0">
            <a:noAutofit/>
          </a:bodyPr>
          <a:lstStyle/>
          <a:p>
            <a:pPr lvl="0" algn="ctr"/>
            <a:endParaRPr lang="mn-MN" sz="2000" dirty="0">
              <a:solidFill>
                <a:srgbClr val="0070C0"/>
              </a:solidFill>
              <a:latin typeface="Arial" panose="020B0604020202020204" pitchFamily="34" charset="0"/>
              <a:cs typeface="Arial" panose="020B0604020202020204" pitchFamily="34" charset="0"/>
            </a:endParaRPr>
          </a:p>
        </p:txBody>
      </p:sp>
      <p:sp>
        <p:nvSpPr>
          <p:cNvPr id="54" name="Google Shape;909;p83">
            <a:extLst>
              <a:ext uri="{FF2B5EF4-FFF2-40B4-BE49-F238E27FC236}">
                <a16:creationId xmlns:a16="http://schemas.microsoft.com/office/drawing/2014/main" id="{0A9BDB29-D9DB-44BE-8FA9-742F62FF6BEE}"/>
              </a:ext>
            </a:extLst>
          </p:cNvPr>
          <p:cNvSpPr txBox="1"/>
          <p:nvPr/>
        </p:nvSpPr>
        <p:spPr>
          <a:xfrm>
            <a:off x="815186" y="4232618"/>
            <a:ext cx="3963817" cy="661800"/>
          </a:xfrm>
          <a:prstGeom prst="rect">
            <a:avLst/>
          </a:prstGeom>
          <a:noFill/>
          <a:ln>
            <a:noFill/>
          </a:ln>
        </p:spPr>
        <p:txBody>
          <a:bodyPr spcFirstLastPara="1" wrap="square" lIns="91425" tIns="91425" rIns="91425" bIns="91425" anchor="t" anchorCtr="0">
            <a:noAutofit/>
          </a:bodyPr>
          <a:lstStyle/>
          <a:p>
            <a:pPr lvl="0" algn="just"/>
            <a:r>
              <a:rPr lang="mn-MN" sz="1600" dirty="0">
                <a:solidFill>
                  <a:srgbClr val="002060"/>
                </a:solidFill>
                <a:latin typeface="Arial" panose="020B0604020202020204" pitchFamily="34" charset="0"/>
                <a:cs typeface="Arial" panose="020B0604020202020204" pitchFamily="34" charset="0"/>
              </a:rPr>
              <a:t>Ахмад настан, хөгжлийн бэрхшээлтэй иргэд болон алслагдсан иргэдийн хэрэгцээ шаардлагыг бүрэн гүйцэд харгалзаагүй, дутуу орхигдсоноос шүүхийн үйлчилгээ тэдэнд тэгш хүртээмжтэй байх тухай хуваарилалтын зарчим зөрчигдөхөд хүрч байна. </a:t>
            </a:r>
          </a:p>
        </p:txBody>
      </p:sp>
      <p:grpSp>
        <p:nvGrpSpPr>
          <p:cNvPr id="55" name="Google Shape;11118;p136">
            <a:extLst>
              <a:ext uri="{FF2B5EF4-FFF2-40B4-BE49-F238E27FC236}">
                <a16:creationId xmlns:a16="http://schemas.microsoft.com/office/drawing/2014/main" id="{FB15EBEC-29CA-49CD-817A-CC6205211712}"/>
              </a:ext>
            </a:extLst>
          </p:cNvPr>
          <p:cNvGrpSpPr/>
          <p:nvPr/>
        </p:nvGrpSpPr>
        <p:grpSpPr>
          <a:xfrm>
            <a:off x="5104523" y="2581533"/>
            <a:ext cx="433041" cy="486585"/>
            <a:chOff x="-35830350" y="1912725"/>
            <a:chExt cx="241050" cy="293225"/>
          </a:xfrm>
        </p:grpSpPr>
        <p:sp>
          <p:nvSpPr>
            <p:cNvPr id="56" name="Google Shape;11119;p136">
              <a:extLst>
                <a:ext uri="{FF2B5EF4-FFF2-40B4-BE49-F238E27FC236}">
                  <a16:creationId xmlns:a16="http://schemas.microsoft.com/office/drawing/2014/main" id="{A53D706F-0F12-4274-83C6-644FE36404C4}"/>
                </a:ext>
              </a:extLst>
            </p:cNvPr>
            <p:cNvSpPr/>
            <p:nvPr/>
          </p:nvSpPr>
          <p:spPr>
            <a:xfrm>
              <a:off x="-35830350" y="1912725"/>
              <a:ext cx="241050" cy="293225"/>
            </a:xfrm>
            <a:custGeom>
              <a:avLst/>
              <a:gdLst/>
              <a:ahLst/>
              <a:cxnLst/>
              <a:rect l="l" t="t" r="r" b="b"/>
              <a:pathLst>
                <a:path w="9642" h="11729" extrusionOk="0">
                  <a:moveTo>
                    <a:pt x="8665" y="694"/>
                  </a:moveTo>
                  <a:cubicBezTo>
                    <a:pt x="8822" y="726"/>
                    <a:pt x="8980" y="883"/>
                    <a:pt x="8980" y="1041"/>
                  </a:cubicBezTo>
                  <a:lnTo>
                    <a:pt x="8980" y="7562"/>
                  </a:lnTo>
                  <a:lnTo>
                    <a:pt x="2836" y="7562"/>
                  </a:lnTo>
                  <a:lnTo>
                    <a:pt x="2836" y="694"/>
                  </a:lnTo>
                  <a:close/>
                  <a:moveTo>
                    <a:pt x="2175" y="726"/>
                  </a:moveTo>
                  <a:lnTo>
                    <a:pt x="2175" y="7625"/>
                  </a:lnTo>
                  <a:lnTo>
                    <a:pt x="1828" y="7625"/>
                  </a:lnTo>
                  <a:cubicBezTo>
                    <a:pt x="1450" y="7625"/>
                    <a:pt x="1072" y="7720"/>
                    <a:pt x="788" y="7972"/>
                  </a:cubicBezTo>
                  <a:lnTo>
                    <a:pt x="788" y="1797"/>
                  </a:lnTo>
                  <a:cubicBezTo>
                    <a:pt x="788" y="1198"/>
                    <a:pt x="1261" y="726"/>
                    <a:pt x="1828" y="726"/>
                  </a:cubicBezTo>
                  <a:close/>
                  <a:moveTo>
                    <a:pt x="8791" y="8287"/>
                  </a:moveTo>
                  <a:cubicBezTo>
                    <a:pt x="8696" y="8507"/>
                    <a:pt x="8665" y="8759"/>
                    <a:pt x="8633" y="8948"/>
                  </a:cubicBezTo>
                  <a:lnTo>
                    <a:pt x="1734" y="8948"/>
                  </a:lnTo>
                  <a:cubicBezTo>
                    <a:pt x="1545" y="8948"/>
                    <a:pt x="1387" y="9106"/>
                    <a:pt x="1387" y="9295"/>
                  </a:cubicBezTo>
                  <a:cubicBezTo>
                    <a:pt x="1387" y="9515"/>
                    <a:pt x="1545" y="9673"/>
                    <a:pt x="1734" y="9673"/>
                  </a:cubicBezTo>
                  <a:lnTo>
                    <a:pt x="4821" y="9673"/>
                  </a:lnTo>
                  <a:lnTo>
                    <a:pt x="4821" y="10335"/>
                  </a:lnTo>
                  <a:lnTo>
                    <a:pt x="1860" y="10335"/>
                  </a:lnTo>
                  <a:cubicBezTo>
                    <a:pt x="1293" y="10335"/>
                    <a:pt x="757" y="9925"/>
                    <a:pt x="757" y="9295"/>
                  </a:cubicBezTo>
                  <a:cubicBezTo>
                    <a:pt x="757" y="8728"/>
                    <a:pt x="1230" y="8287"/>
                    <a:pt x="1765" y="8287"/>
                  </a:cubicBezTo>
                  <a:close/>
                  <a:moveTo>
                    <a:pt x="8665" y="9673"/>
                  </a:moveTo>
                  <a:cubicBezTo>
                    <a:pt x="8696" y="9894"/>
                    <a:pt x="8759" y="10146"/>
                    <a:pt x="8822" y="10335"/>
                  </a:cubicBezTo>
                  <a:lnTo>
                    <a:pt x="7594" y="10335"/>
                  </a:lnTo>
                  <a:lnTo>
                    <a:pt x="7594" y="9673"/>
                  </a:lnTo>
                  <a:close/>
                  <a:moveTo>
                    <a:pt x="6900" y="9673"/>
                  </a:moveTo>
                  <a:lnTo>
                    <a:pt x="6900" y="10693"/>
                  </a:lnTo>
                  <a:lnTo>
                    <a:pt x="6428" y="10398"/>
                  </a:lnTo>
                  <a:cubicBezTo>
                    <a:pt x="6396" y="10366"/>
                    <a:pt x="6302" y="10366"/>
                    <a:pt x="6239" y="10366"/>
                  </a:cubicBezTo>
                  <a:cubicBezTo>
                    <a:pt x="6144" y="10366"/>
                    <a:pt x="6113" y="10366"/>
                    <a:pt x="6018" y="10398"/>
                  </a:cubicBezTo>
                  <a:lnTo>
                    <a:pt x="5514" y="10713"/>
                  </a:lnTo>
                  <a:lnTo>
                    <a:pt x="5514" y="9673"/>
                  </a:lnTo>
                  <a:close/>
                  <a:moveTo>
                    <a:pt x="1734" y="1"/>
                  </a:moveTo>
                  <a:cubicBezTo>
                    <a:pt x="1261" y="1"/>
                    <a:pt x="820" y="222"/>
                    <a:pt x="505" y="537"/>
                  </a:cubicBezTo>
                  <a:cubicBezTo>
                    <a:pt x="190" y="820"/>
                    <a:pt x="1" y="1261"/>
                    <a:pt x="1" y="1734"/>
                  </a:cubicBezTo>
                  <a:lnTo>
                    <a:pt x="1" y="9295"/>
                  </a:lnTo>
                  <a:cubicBezTo>
                    <a:pt x="95" y="10272"/>
                    <a:pt x="946" y="10996"/>
                    <a:pt x="1860" y="10996"/>
                  </a:cubicBezTo>
                  <a:lnTo>
                    <a:pt x="4853" y="10996"/>
                  </a:lnTo>
                  <a:lnTo>
                    <a:pt x="4853" y="11343"/>
                  </a:lnTo>
                  <a:cubicBezTo>
                    <a:pt x="4853" y="11469"/>
                    <a:pt x="4916" y="11595"/>
                    <a:pt x="5042" y="11658"/>
                  </a:cubicBezTo>
                  <a:cubicBezTo>
                    <a:pt x="5099" y="11700"/>
                    <a:pt x="5155" y="11717"/>
                    <a:pt x="5209" y="11717"/>
                  </a:cubicBezTo>
                  <a:cubicBezTo>
                    <a:pt x="5275" y="11717"/>
                    <a:pt x="5336" y="11692"/>
                    <a:pt x="5388" y="11658"/>
                  </a:cubicBezTo>
                  <a:lnTo>
                    <a:pt x="6239" y="11122"/>
                  </a:lnTo>
                  <a:lnTo>
                    <a:pt x="7058" y="11658"/>
                  </a:lnTo>
                  <a:cubicBezTo>
                    <a:pt x="7121" y="11705"/>
                    <a:pt x="7176" y="11729"/>
                    <a:pt x="7231" y="11729"/>
                  </a:cubicBezTo>
                  <a:cubicBezTo>
                    <a:pt x="7286" y="11729"/>
                    <a:pt x="7342" y="11705"/>
                    <a:pt x="7405" y="11658"/>
                  </a:cubicBezTo>
                  <a:cubicBezTo>
                    <a:pt x="7531" y="11595"/>
                    <a:pt x="7594" y="11500"/>
                    <a:pt x="7594" y="11343"/>
                  </a:cubicBezTo>
                  <a:lnTo>
                    <a:pt x="7594" y="10996"/>
                  </a:lnTo>
                  <a:lnTo>
                    <a:pt x="9295" y="10996"/>
                  </a:lnTo>
                  <a:cubicBezTo>
                    <a:pt x="9421" y="10996"/>
                    <a:pt x="9547" y="10933"/>
                    <a:pt x="9578" y="10839"/>
                  </a:cubicBezTo>
                  <a:cubicBezTo>
                    <a:pt x="9641" y="10713"/>
                    <a:pt x="9641" y="10618"/>
                    <a:pt x="9578" y="10524"/>
                  </a:cubicBezTo>
                  <a:cubicBezTo>
                    <a:pt x="9169" y="9767"/>
                    <a:pt x="9169" y="8885"/>
                    <a:pt x="9578" y="8098"/>
                  </a:cubicBezTo>
                  <a:cubicBezTo>
                    <a:pt x="9610" y="8035"/>
                    <a:pt x="9610" y="8003"/>
                    <a:pt x="9610" y="7909"/>
                  </a:cubicBezTo>
                  <a:lnTo>
                    <a:pt x="9610" y="1041"/>
                  </a:lnTo>
                  <a:cubicBezTo>
                    <a:pt x="9610" y="474"/>
                    <a:pt x="9137" y="1"/>
                    <a:pt x="8602"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57" name="Google Shape;11120;p136">
              <a:extLst>
                <a:ext uri="{FF2B5EF4-FFF2-40B4-BE49-F238E27FC236}">
                  <a16:creationId xmlns:a16="http://schemas.microsoft.com/office/drawing/2014/main" id="{B0F62A41-573E-4AC8-9DFD-FAE161E44280}"/>
                </a:ext>
              </a:extLst>
            </p:cNvPr>
            <p:cNvSpPr/>
            <p:nvPr/>
          </p:nvSpPr>
          <p:spPr>
            <a:xfrm>
              <a:off x="-35742925" y="1965500"/>
              <a:ext cx="120550" cy="119750"/>
            </a:xfrm>
            <a:custGeom>
              <a:avLst/>
              <a:gdLst/>
              <a:ahLst/>
              <a:cxnLst/>
              <a:rect l="l" t="t" r="r" b="b"/>
              <a:pathLst>
                <a:path w="4822" h="4790" extrusionOk="0">
                  <a:moveTo>
                    <a:pt x="2364" y="694"/>
                  </a:moveTo>
                  <a:cubicBezTo>
                    <a:pt x="2773" y="694"/>
                    <a:pt x="3057" y="1009"/>
                    <a:pt x="3057" y="1356"/>
                  </a:cubicBezTo>
                  <a:cubicBezTo>
                    <a:pt x="3057" y="1765"/>
                    <a:pt x="2742" y="2049"/>
                    <a:pt x="2364" y="2049"/>
                  </a:cubicBezTo>
                  <a:cubicBezTo>
                    <a:pt x="2348" y="2050"/>
                    <a:pt x="2332" y="2051"/>
                    <a:pt x="2316" y="2051"/>
                  </a:cubicBezTo>
                  <a:cubicBezTo>
                    <a:pt x="1989" y="2051"/>
                    <a:pt x="1702" y="1746"/>
                    <a:pt x="1702" y="1356"/>
                  </a:cubicBezTo>
                  <a:cubicBezTo>
                    <a:pt x="1702" y="977"/>
                    <a:pt x="2017" y="694"/>
                    <a:pt x="2364" y="694"/>
                  </a:cubicBezTo>
                  <a:close/>
                  <a:moveTo>
                    <a:pt x="2427" y="2742"/>
                  </a:moveTo>
                  <a:cubicBezTo>
                    <a:pt x="3246" y="2742"/>
                    <a:pt x="3939" y="3340"/>
                    <a:pt x="4097" y="4128"/>
                  </a:cubicBezTo>
                  <a:lnTo>
                    <a:pt x="757" y="4128"/>
                  </a:lnTo>
                  <a:cubicBezTo>
                    <a:pt x="883" y="3340"/>
                    <a:pt x="1576" y="2742"/>
                    <a:pt x="2427" y="2742"/>
                  </a:cubicBezTo>
                  <a:close/>
                  <a:moveTo>
                    <a:pt x="2427" y="1"/>
                  </a:moveTo>
                  <a:cubicBezTo>
                    <a:pt x="1671" y="1"/>
                    <a:pt x="1041" y="599"/>
                    <a:pt x="1041" y="1356"/>
                  </a:cubicBezTo>
                  <a:cubicBezTo>
                    <a:pt x="1041" y="1734"/>
                    <a:pt x="1167" y="2049"/>
                    <a:pt x="1387" y="2269"/>
                  </a:cubicBezTo>
                  <a:cubicBezTo>
                    <a:pt x="568" y="2647"/>
                    <a:pt x="32" y="3498"/>
                    <a:pt x="32" y="4443"/>
                  </a:cubicBezTo>
                  <a:cubicBezTo>
                    <a:pt x="1" y="4632"/>
                    <a:pt x="158" y="4790"/>
                    <a:pt x="379" y="4790"/>
                  </a:cubicBezTo>
                  <a:lnTo>
                    <a:pt x="4475" y="4790"/>
                  </a:lnTo>
                  <a:cubicBezTo>
                    <a:pt x="4664" y="4790"/>
                    <a:pt x="4821" y="4632"/>
                    <a:pt x="4821" y="4443"/>
                  </a:cubicBezTo>
                  <a:cubicBezTo>
                    <a:pt x="4821" y="3498"/>
                    <a:pt x="4254" y="2647"/>
                    <a:pt x="3435" y="2269"/>
                  </a:cubicBezTo>
                  <a:cubicBezTo>
                    <a:pt x="3687" y="2049"/>
                    <a:pt x="3813" y="1702"/>
                    <a:pt x="3813" y="1356"/>
                  </a:cubicBezTo>
                  <a:cubicBezTo>
                    <a:pt x="3813" y="599"/>
                    <a:pt x="3183" y="1"/>
                    <a:pt x="2427"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grpSp>
      <p:grpSp>
        <p:nvGrpSpPr>
          <p:cNvPr id="58" name="Google Shape;10451;p133">
            <a:extLst>
              <a:ext uri="{FF2B5EF4-FFF2-40B4-BE49-F238E27FC236}">
                <a16:creationId xmlns:a16="http://schemas.microsoft.com/office/drawing/2014/main" id="{FBA56092-BA68-47DE-8641-C3C4ED82AB76}"/>
              </a:ext>
            </a:extLst>
          </p:cNvPr>
          <p:cNvGrpSpPr/>
          <p:nvPr/>
        </p:nvGrpSpPr>
        <p:grpSpPr>
          <a:xfrm>
            <a:off x="5094128" y="3856109"/>
            <a:ext cx="510353" cy="518802"/>
            <a:chOff x="1487200" y="4993750"/>
            <a:chExt cx="483125" cy="483125"/>
          </a:xfrm>
        </p:grpSpPr>
        <p:sp>
          <p:nvSpPr>
            <p:cNvPr id="59" name="Google Shape;10452;p133">
              <a:extLst>
                <a:ext uri="{FF2B5EF4-FFF2-40B4-BE49-F238E27FC236}">
                  <a16:creationId xmlns:a16="http://schemas.microsoft.com/office/drawing/2014/main" id="{246AC0BF-9B28-430F-98C4-4726BCCAADF5}"/>
                </a:ext>
              </a:extLst>
            </p:cNvPr>
            <p:cNvSpPr/>
            <p:nvPr/>
          </p:nvSpPr>
          <p:spPr>
            <a:xfrm>
              <a:off x="1487200" y="4993750"/>
              <a:ext cx="483125" cy="483125"/>
            </a:xfrm>
            <a:custGeom>
              <a:avLst/>
              <a:gdLst/>
              <a:ahLst/>
              <a:cxnLst/>
              <a:rect l="l" t="t" r="r" b="b"/>
              <a:pathLst>
                <a:path w="19325" h="19325" extrusionOk="0">
                  <a:moveTo>
                    <a:pt x="9662" y="1133"/>
                  </a:moveTo>
                  <a:cubicBezTo>
                    <a:pt x="11824" y="1133"/>
                    <a:pt x="13983" y="1975"/>
                    <a:pt x="15668" y="3657"/>
                  </a:cubicBezTo>
                  <a:cubicBezTo>
                    <a:pt x="19035" y="7027"/>
                    <a:pt x="19035" y="12302"/>
                    <a:pt x="15668" y="15668"/>
                  </a:cubicBezTo>
                  <a:cubicBezTo>
                    <a:pt x="13983" y="17352"/>
                    <a:pt x="11822" y="18193"/>
                    <a:pt x="9661" y="18193"/>
                  </a:cubicBezTo>
                  <a:cubicBezTo>
                    <a:pt x="7500" y="18193"/>
                    <a:pt x="5340" y="17352"/>
                    <a:pt x="3657" y="15668"/>
                  </a:cubicBezTo>
                  <a:cubicBezTo>
                    <a:pt x="290" y="12302"/>
                    <a:pt x="290" y="7024"/>
                    <a:pt x="3657" y="3657"/>
                  </a:cubicBezTo>
                  <a:cubicBezTo>
                    <a:pt x="5342" y="1975"/>
                    <a:pt x="7500" y="1133"/>
                    <a:pt x="9662" y="1133"/>
                  </a:cubicBezTo>
                  <a:close/>
                  <a:moveTo>
                    <a:pt x="9662" y="1"/>
                  </a:moveTo>
                  <a:cubicBezTo>
                    <a:pt x="7117" y="1"/>
                    <a:pt x="4698" y="1015"/>
                    <a:pt x="2857" y="2857"/>
                  </a:cubicBezTo>
                  <a:cubicBezTo>
                    <a:pt x="1015" y="4699"/>
                    <a:pt x="0" y="7117"/>
                    <a:pt x="0" y="9663"/>
                  </a:cubicBezTo>
                  <a:cubicBezTo>
                    <a:pt x="0" y="12208"/>
                    <a:pt x="1015" y="14627"/>
                    <a:pt x="2857" y="16469"/>
                  </a:cubicBezTo>
                  <a:cubicBezTo>
                    <a:pt x="4698" y="18310"/>
                    <a:pt x="7117" y="19325"/>
                    <a:pt x="9662" y="19325"/>
                  </a:cubicBezTo>
                  <a:cubicBezTo>
                    <a:pt x="12208" y="19325"/>
                    <a:pt x="14626" y="18310"/>
                    <a:pt x="16468" y="16469"/>
                  </a:cubicBezTo>
                  <a:cubicBezTo>
                    <a:pt x="18310" y="14627"/>
                    <a:pt x="19325" y="12208"/>
                    <a:pt x="19325" y="9663"/>
                  </a:cubicBezTo>
                  <a:cubicBezTo>
                    <a:pt x="19325" y="7117"/>
                    <a:pt x="18310" y="4699"/>
                    <a:pt x="16468" y="2857"/>
                  </a:cubicBezTo>
                  <a:cubicBezTo>
                    <a:pt x="14626" y="1015"/>
                    <a:pt x="12208" y="1"/>
                    <a:pt x="9662"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60" name="Google Shape;10453;p133">
              <a:extLst>
                <a:ext uri="{FF2B5EF4-FFF2-40B4-BE49-F238E27FC236}">
                  <a16:creationId xmlns:a16="http://schemas.microsoft.com/office/drawing/2014/main" id="{465ACD9F-AD46-4100-A65C-8C3F6B5B289A}"/>
                </a:ext>
              </a:extLst>
            </p:cNvPr>
            <p:cNvSpPr/>
            <p:nvPr/>
          </p:nvSpPr>
          <p:spPr>
            <a:xfrm>
              <a:off x="1602600" y="5143950"/>
              <a:ext cx="250350" cy="182725"/>
            </a:xfrm>
            <a:custGeom>
              <a:avLst/>
              <a:gdLst/>
              <a:ahLst/>
              <a:cxnLst/>
              <a:rect l="l" t="t" r="r" b="b"/>
              <a:pathLst>
                <a:path w="10014" h="7309" extrusionOk="0">
                  <a:moveTo>
                    <a:pt x="8149" y="1134"/>
                  </a:moveTo>
                  <a:cubicBezTo>
                    <a:pt x="8294" y="1134"/>
                    <a:pt x="8439" y="1189"/>
                    <a:pt x="8549" y="1300"/>
                  </a:cubicBezTo>
                  <a:cubicBezTo>
                    <a:pt x="8769" y="1520"/>
                    <a:pt x="8769" y="1879"/>
                    <a:pt x="8549" y="2100"/>
                  </a:cubicBezTo>
                  <a:lnTo>
                    <a:pt x="4639" y="6007"/>
                  </a:lnTo>
                  <a:cubicBezTo>
                    <a:pt x="4527" y="6120"/>
                    <a:pt x="4377" y="6177"/>
                    <a:pt x="4227" y="6177"/>
                  </a:cubicBezTo>
                  <a:cubicBezTo>
                    <a:pt x="4081" y="6177"/>
                    <a:pt x="3937" y="6123"/>
                    <a:pt x="3830" y="6016"/>
                  </a:cubicBezTo>
                  <a:lnTo>
                    <a:pt x="1547" y="3748"/>
                  </a:lnTo>
                  <a:cubicBezTo>
                    <a:pt x="1296" y="3534"/>
                    <a:pt x="1281" y="3151"/>
                    <a:pt x="1514" y="2918"/>
                  </a:cubicBezTo>
                  <a:cubicBezTo>
                    <a:pt x="1626" y="2806"/>
                    <a:pt x="1771" y="2750"/>
                    <a:pt x="1916" y="2750"/>
                  </a:cubicBezTo>
                  <a:cubicBezTo>
                    <a:pt x="2074" y="2750"/>
                    <a:pt x="2232" y="2817"/>
                    <a:pt x="2344" y="2948"/>
                  </a:cubicBezTo>
                  <a:lnTo>
                    <a:pt x="3784" y="4388"/>
                  </a:lnTo>
                  <a:cubicBezTo>
                    <a:pt x="3793" y="4401"/>
                    <a:pt x="3805" y="4410"/>
                    <a:pt x="3817" y="4419"/>
                  </a:cubicBezTo>
                  <a:cubicBezTo>
                    <a:pt x="3817" y="4422"/>
                    <a:pt x="3820" y="4422"/>
                    <a:pt x="3823" y="4425"/>
                  </a:cubicBezTo>
                  <a:cubicBezTo>
                    <a:pt x="3934" y="4535"/>
                    <a:pt x="4078" y="4590"/>
                    <a:pt x="4222" y="4590"/>
                  </a:cubicBezTo>
                  <a:cubicBezTo>
                    <a:pt x="4367" y="4590"/>
                    <a:pt x="4512" y="4535"/>
                    <a:pt x="4624" y="4425"/>
                  </a:cubicBezTo>
                  <a:lnTo>
                    <a:pt x="7749" y="1300"/>
                  </a:lnTo>
                  <a:cubicBezTo>
                    <a:pt x="7859" y="1189"/>
                    <a:pt x="8004" y="1134"/>
                    <a:pt x="8149" y="1134"/>
                  </a:cubicBezTo>
                  <a:close/>
                  <a:moveTo>
                    <a:pt x="8146" y="1"/>
                  </a:moveTo>
                  <a:cubicBezTo>
                    <a:pt x="7712" y="1"/>
                    <a:pt x="7279" y="166"/>
                    <a:pt x="6949" y="496"/>
                  </a:cubicBezTo>
                  <a:lnTo>
                    <a:pt x="6946" y="496"/>
                  </a:lnTo>
                  <a:lnTo>
                    <a:pt x="4219" y="3223"/>
                  </a:lnTo>
                  <a:lnTo>
                    <a:pt x="3144" y="2148"/>
                  </a:lnTo>
                  <a:cubicBezTo>
                    <a:pt x="2808" y="1779"/>
                    <a:pt x="2348" y="1594"/>
                    <a:pt x="1887" y="1594"/>
                  </a:cubicBezTo>
                  <a:cubicBezTo>
                    <a:pt x="1453" y="1594"/>
                    <a:pt x="1019" y="1758"/>
                    <a:pt x="686" y="2091"/>
                  </a:cubicBezTo>
                  <a:cubicBezTo>
                    <a:pt x="1" y="2776"/>
                    <a:pt x="28" y="3896"/>
                    <a:pt x="747" y="4549"/>
                  </a:cubicBezTo>
                  <a:lnTo>
                    <a:pt x="3029" y="6819"/>
                  </a:lnTo>
                  <a:cubicBezTo>
                    <a:pt x="3344" y="7131"/>
                    <a:pt x="3768" y="7308"/>
                    <a:pt x="4214" y="7308"/>
                  </a:cubicBezTo>
                  <a:cubicBezTo>
                    <a:pt x="4218" y="7308"/>
                    <a:pt x="4221" y="7308"/>
                    <a:pt x="4225" y="7308"/>
                  </a:cubicBezTo>
                  <a:cubicBezTo>
                    <a:pt x="4678" y="7308"/>
                    <a:pt x="5116" y="7127"/>
                    <a:pt x="5439" y="6807"/>
                  </a:cubicBezTo>
                  <a:lnTo>
                    <a:pt x="9349" y="2900"/>
                  </a:lnTo>
                  <a:cubicBezTo>
                    <a:pt x="10013" y="2236"/>
                    <a:pt x="10013" y="1161"/>
                    <a:pt x="9349" y="499"/>
                  </a:cubicBezTo>
                  <a:cubicBezTo>
                    <a:pt x="9017" y="167"/>
                    <a:pt x="8581" y="1"/>
                    <a:pt x="8146"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grpSp>
      <p:grpSp>
        <p:nvGrpSpPr>
          <p:cNvPr id="61" name="Google Shape;10454;p133">
            <a:extLst>
              <a:ext uri="{FF2B5EF4-FFF2-40B4-BE49-F238E27FC236}">
                <a16:creationId xmlns:a16="http://schemas.microsoft.com/office/drawing/2014/main" id="{B084E08D-6B5C-47F2-B3CD-8C34C2092C13}"/>
              </a:ext>
            </a:extLst>
          </p:cNvPr>
          <p:cNvGrpSpPr/>
          <p:nvPr/>
        </p:nvGrpSpPr>
        <p:grpSpPr>
          <a:xfrm>
            <a:off x="6566740" y="2561059"/>
            <a:ext cx="546967" cy="556420"/>
            <a:chOff x="2081650" y="4993750"/>
            <a:chExt cx="483125" cy="483125"/>
          </a:xfrm>
        </p:grpSpPr>
        <p:sp>
          <p:nvSpPr>
            <p:cNvPr id="62" name="Google Shape;10455;p133">
              <a:extLst>
                <a:ext uri="{FF2B5EF4-FFF2-40B4-BE49-F238E27FC236}">
                  <a16:creationId xmlns:a16="http://schemas.microsoft.com/office/drawing/2014/main" id="{4B51261B-B680-48C7-B1D9-B6FF803759B9}"/>
                </a:ext>
              </a:extLst>
            </p:cNvPr>
            <p:cNvSpPr/>
            <p:nvPr/>
          </p:nvSpPr>
          <p:spPr>
            <a:xfrm>
              <a:off x="2081650" y="4993750"/>
              <a:ext cx="483125" cy="483125"/>
            </a:xfrm>
            <a:custGeom>
              <a:avLst/>
              <a:gdLst/>
              <a:ahLst/>
              <a:cxnLst/>
              <a:rect l="l" t="t" r="r" b="b"/>
              <a:pathLst>
                <a:path w="19325" h="19325" extrusionOk="0">
                  <a:moveTo>
                    <a:pt x="9663" y="1133"/>
                  </a:moveTo>
                  <a:cubicBezTo>
                    <a:pt x="11824" y="1133"/>
                    <a:pt x="13983" y="1975"/>
                    <a:pt x="15668" y="3657"/>
                  </a:cubicBezTo>
                  <a:cubicBezTo>
                    <a:pt x="19035" y="7027"/>
                    <a:pt x="19035" y="12302"/>
                    <a:pt x="15668" y="15668"/>
                  </a:cubicBezTo>
                  <a:cubicBezTo>
                    <a:pt x="13983" y="17350"/>
                    <a:pt x="11824" y="18193"/>
                    <a:pt x="9663" y="18193"/>
                  </a:cubicBezTo>
                  <a:cubicBezTo>
                    <a:pt x="7501" y="18193"/>
                    <a:pt x="5342" y="17350"/>
                    <a:pt x="3657" y="15668"/>
                  </a:cubicBezTo>
                  <a:cubicBezTo>
                    <a:pt x="290" y="12302"/>
                    <a:pt x="290" y="7024"/>
                    <a:pt x="3657" y="3657"/>
                  </a:cubicBezTo>
                  <a:cubicBezTo>
                    <a:pt x="5342" y="1975"/>
                    <a:pt x="7501" y="1133"/>
                    <a:pt x="9663" y="1133"/>
                  </a:cubicBezTo>
                  <a:close/>
                  <a:moveTo>
                    <a:pt x="9663" y="1"/>
                  </a:moveTo>
                  <a:cubicBezTo>
                    <a:pt x="7117" y="1"/>
                    <a:pt x="4699" y="1015"/>
                    <a:pt x="2857" y="2857"/>
                  </a:cubicBezTo>
                  <a:cubicBezTo>
                    <a:pt x="1015" y="4699"/>
                    <a:pt x="0" y="7117"/>
                    <a:pt x="0" y="9663"/>
                  </a:cubicBezTo>
                  <a:cubicBezTo>
                    <a:pt x="0" y="12208"/>
                    <a:pt x="1015" y="14627"/>
                    <a:pt x="2857" y="16469"/>
                  </a:cubicBezTo>
                  <a:cubicBezTo>
                    <a:pt x="4699" y="18310"/>
                    <a:pt x="7117" y="19325"/>
                    <a:pt x="9663" y="19325"/>
                  </a:cubicBezTo>
                  <a:cubicBezTo>
                    <a:pt x="12208" y="19325"/>
                    <a:pt x="14626" y="18310"/>
                    <a:pt x="16468" y="16469"/>
                  </a:cubicBezTo>
                  <a:cubicBezTo>
                    <a:pt x="18310" y="14627"/>
                    <a:pt x="19325" y="12208"/>
                    <a:pt x="19325" y="9663"/>
                  </a:cubicBezTo>
                  <a:cubicBezTo>
                    <a:pt x="19325" y="7117"/>
                    <a:pt x="18310" y="4699"/>
                    <a:pt x="16468" y="2857"/>
                  </a:cubicBezTo>
                  <a:cubicBezTo>
                    <a:pt x="14626" y="1015"/>
                    <a:pt x="12208" y="1"/>
                    <a:pt x="9663"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63" name="Google Shape;10456;p133">
              <a:extLst>
                <a:ext uri="{FF2B5EF4-FFF2-40B4-BE49-F238E27FC236}">
                  <a16:creationId xmlns:a16="http://schemas.microsoft.com/office/drawing/2014/main" id="{53C4F0E1-BD50-45CE-B565-152219CE07C7}"/>
                </a:ext>
              </a:extLst>
            </p:cNvPr>
            <p:cNvSpPr/>
            <p:nvPr/>
          </p:nvSpPr>
          <p:spPr>
            <a:xfrm>
              <a:off x="2209375" y="5125625"/>
              <a:ext cx="227600" cy="219350"/>
            </a:xfrm>
            <a:custGeom>
              <a:avLst/>
              <a:gdLst/>
              <a:ahLst/>
              <a:cxnLst/>
              <a:rect l="l" t="t" r="r" b="b"/>
              <a:pathLst>
                <a:path w="9104" h="8774" extrusionOk="0">
                  <a:moveTo>
                    <a:pt x="7232" y="1143"/>
                  </a:moveTo>
                  <a:cubicBezTo>
                    <a:pt x="7377" y="1143"/>
                    <a:pt x="7522" y="1198"/>
                    <a:pt x="7633" y="1308"/>
                  </a:cubicBezTo>
                  <a:cubicBezTo>
                    <a:pt x="7851" y="1528"/>
                    <a:pt x="7854" y="1882"/>
                    <a:pt x="7639" y="2102"/>
                  </a:cubicBezTo>
                  <a:lnTo>
                    <a:pt x="5755" y="3986"/>
                  </a:lnTo>
                  <a:cubicBezTo>
                    <a:pt x="5532" y="4210"/>
                    <a:pt x="5532" y="4566"/>
                    <a:pt x="5755" y="4789"/>
                  </a:cubicBezTo>
                  <a:lnTo>
                    <a:pt x="7639" y="6673"/>
                  </a:lnTo>
                  <a:cubicBezTo>
                    <a:pt x="7854" y="6894"/>
                    <a:pt x="7851" y="7247"/>
                    <a:pt x="7633" y="7468"/>
                  </a:cubicBezTo>
                  <a:cubicBezTo>
                    <a:pt x="7522" y="7577"/>
                    <a:pt x="7377" y="7633"/>
                    <a:pt x="7232" y="7633"/>
                  </a:cubicBezTo>
                  <a:cubicBezTo>
                    <a:pt x="7090" y="7633"/>
                    <a:pt x="6948" y="7580"/>
                    <a:pt x="6839" y="7474"/>
                  </a:cubicBezTo>
                  <a:lnTo>
                    <a:pt x="6830" y="7468"/>
                  </a:lnTo>
                  <a:lnTo>
                    <a:pt x="4946" y="5650"/>
                  </a:lnTo>
                  <a:cubicBezTo>
                    <a:pt x="4836" y="5544"/>
                    <a:pt x="4695" y="5491"/>
                    <a:pt x="4554" y="5491"/>
                  </a:cubicBezTo>
                  <a:cubicBezTo>
                    <a:pt x="4412" y="5491"/>
                    <a:pt x="4271" y="5544"/>
                    <a:pt x="4161" y="5650"/>
                  </a:cubicBezTo>
                  <a:lnTo>
                    <a:pt x="2277" y="7468"/>
                  </a:lnTo>
                  <a:lnTo>
                    <a:pt x="2268" y="7474"/>
                  </a:lnTo>
                  <a:cubicBezTo>
                    <a:pt x="2159" y="7580"/>
                    <a:pt x="2017" y="7633"/>
                    <a:pt x="1875" y="7633"/>
                  </a:cubicBezTo>
                  <a:cubicBezTo>
                    <a:pt x="1730" y="7633"/>
                    <a:pt x="1585" y="7577"/>
                    <a:pt x="1474" y="7468"/>
                  </a:cubicBezTo>
                  <a:cubicBezTo>
                    <a:pt x="1256" y="7247"/>
                    <a:pt x="1253" y="6894"/>
                    <a:pt x="1468" y="6673"/>
                  </a:cubicBezTo>
                  <a:lnTo>
                    <a:pt x="3352" y="4789"/>
                  </a:lnTo>
                  <a:cubicBezTo>
                    <a:pt x="3575" y="4566"/>
                    <a:pt x="3575" y="4210"/>
                    <a:pt x="3352" y="3986"/>
                  </a:cubicBezTo>
                  <a:lnTo>
                    <a:pt x="1468" y="2102"/>
                  </a:lnTo>
                  <a:cubicBezTo>
                    <a:pt x="1253" y="1882"/>
                    <a:pt x="1256" y="1528"/>
                    <a:pt x="1474" y="1308"/>
                  </a:cubicBezTo>
                  <a:cubicBezTo>
                    <a:pt x="1585" y="1198"/>
                    <a:pt x="1730" y="1143"/>
                    <a:pt x="1875" y="1143"/>
                  </a:cubicBezTo>
                  <a:cubicBezTo>
                    <a:pt x="2017" y="1143"/>
                    <a:pt x="2159" y="1196"/>
                    <a:pt x="2268" y="1302"/>
                  </a:cubicBezTo>
                  <a:lnTo>
                    <a:pt x="2277" y="1308"/>
                  </a:lnTo>
                  <a:lnTo>
                    <a:pt x="4161" y="3126"/>
                  </a:lnTo>
                  <a:cubicBezTo>
                    <a:pt x="4271" y="3231"/>
                    <a:pt x="4412" y="3284"/>
                    <a:pt x="4554" y="3284"/>
                  </a:cubicBezTo>
                  <a:cubicBezTo>
                    <a:pt x="4695" y="3284"/>
                    <a:pt x="4836" y="3231"/>
                    <a:pt x="4946" y="3126"/>
                  </a:cubicBezTo>
                  <a:lnTo>
                    <a:pt x="6830" y="1308"/>
                  </a:lnTo>
                  <a:lnTo>
                    <a:pt x="6839" y="1302"/>
                  </a:lnTo>
                  <a:cubicBezTo>
                    <a:pt x="6948" y="1196"/>
                    <a:pt x="7090" y="1143"/>
                    <a:pt x="7232" y="1143"/>
                  </a:cubicBezTo>
                  <a:close/>
                  <a:moveTo>
                    <a:pt x="1865" y="0"/>
                  </a:moveTo>
                  <a:cubicBezTo>
                    <a:pt x="1430" y="0"/>
                    <a:pt x="995" y="166"/>
                    <a:pt x="664" y="499"/>
                  </a:cubicBezTo>
                  <a:cubicBezTo>
                    <a:pt x="0" y="1163"/>
                    <a:pt x="3" y="2241"/>
                    <a:pt x="667" y="2902"/>
                  </a:cubicBezTo>
                  <a:lnTo>
                    <a:pt x="2153" y="4388"/>
                  </a:lnTo>
                  <a:lnTo>
                    <a:pt x="667" y="5873"/>
                  </a:lnTo>
                  <a:cubicBezTo>
                    <a:pt x="0" y="6535"/>
                    <a:pt x="0" y="7610"/>
                    <a:pt x="661" y="8274"/>
                  </a:cubicBezTo>
                  <a:cubicBezTo>
                    <a:pt x="995" y="8607"/>
                    <a:pt x="1431" y="8774"/>
                    <a:pt x="1868" y="8774"/>
                  </a:cubicBezTo>
                  <a:cubicBezTo>
                    <a:pt x="2301" y="8774"/>
                    <a:pt x="2734" y="8609"/>
                    <a:pt x="3065" y="8280"/>
                  </a:cubicBezTo>
                  <a:lnTo>
                    <a:pt x="4554" y="6846"/>
                  </a:lnTo>
                  <a:lnTo>
                    <a:pt x="6042" y="8280"/>
                  </a:lnTo>
                  <a:cubicBezTo>
                    <a:pt x="6373" y="8609"/>
                    <a:pt x="6806" y="8774"/>
                    <a:pt x="7239" y="8774"/>
                  </a:cubicBezTo>
                  <a:cubicBezTo>
                    <a:pt x="7675" y="8774"/>
                    <a:pt x="8111" y="8607"/>
                    <a:pt x="8443" y="8274"/>
                  </a:cubicBezTo>
                  <a:cubicBezTo>
                    <a:pt x="9104" y="7610"/>
                    <a:pt x="9104" y="6535"/>
                    <a:pt x="8440" y="5873"/>
                  </a:cubicBezTo>
                  <a:lnTo>
                    <a:pt x="6957" y="4388"/>
                  </a:lnTo>
                  <a:lnTo>
                    <a:pt x="8440" y="2902"/>
                  </a:lnTo>
                  <a:cubicBezTo>
                    <a:pt x="8760" y="2585"/>
                    <a:pt x="8938" y="2153"/>
                    <a:pt x="8938" y="1703"/>
                  </a:cubicBezTo>
                  <a:cubicBezTo>
                    <a:pt x="8938" y="1018"/>
                    <a:pt x="8524" y="399"/>
                    <a:pt x="7893" y="133"/>
                  </a:cubicBezTo>
                  <a:cubicBezTo>
                    <a:pt x="7682" y="46"/>
                    <a:pt x="7460" y="3"/>
                    <a:pt x="7239" y="3"/>
                  </a:cubicBezTo>
                  <a:cubicBezTo>
                    <a:pt x="6799" y="3"/>
                    <a:pt x="6366" y="174"/>
                    <a:pt x="6042" y="496"/>
                  </a:cubicBezTo>
                  <a:lnTo>
                    <a:pt x="4554" y="1930"/>
                  </a:lnTo>
                  <a:lnTo>
                    <a:pt x="3065" y="496"/>
                  </a:lnTo>
                  <a:cubicBezTo>
                    <a:pt x="2733" y="165"/>
                    <a:pt x="2299" y="0"/>
                    <a:pt x="1865"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grpSp>
      <p:grpSp>
        <p:nvGrpSpPr>
          <p:cNvPr id="64" name="Google Shape;10179;p133">
            <a:extLst>
              <a:ext uri="{FF2B5EF4-FFF2-40B4-BE49-F238E27FC236}">
                <a16:creationId xmlns:a16="http://schemas.microsoft.com/office/drawing/2014/main" id="{FCACCFB9-F4AD-4EC8-AAD3-5CD42FAB3684}"/>
              </a:ext>
            </a:extLst>
          </p:cNvPr>
          <p:cNvGrpSpPr/>
          <p:nvPr/>
        </p:nvGrpSpPr>
        <p:grpSpPr>
          <a:xfrm>
            <a:off x="6746334" y="3921767"/>
            <a:ext cx="301161" cy="339535"/>
            <a:chOff x="3299850" y="238575"/>
            <a:chExt cx="427725" cy="482225"/>
          </a:xfrm>
        </p:grpSpPr>
        <p:sp>
          <p:nvSpPr>
            <p:cNvPr id="65" name="Google Shape;10180;p133">
              <a:extLst>
                <a:ext uri="{FF2B5EF4-FFF2-40B4-BE49-F238E27FC236}">
                  <a16:creationId xmlns:a16="http://schemas.microsoft.com/office/drawing/2014/main" id="{722B6377-31DF-4DA8-8151-603EB7F426C4}"/>
                </a:ext>
              </a:extLst>
            </p:cNvPr>
            <p:cNvSpPr/>
            <p:nvPr/>
          </p:nvSpPr>
          <p:spPr>
            <a:xfrm>
              <a:off x="3299850" y="323500"/>
              <a:ext cx="427725" cy="397300"/>
            </a:xfrm>
            <a:custGeom>
              <a:avLst/>
              <a:gdLst/>
              <a:ahLst/>
              <a:cxnLst/>
              <a:rect l="l" t="t" r="r" b="b"/>
              <a:pathLst>
                <a:path w="17109" h="15892" extrusionOk="0">
                  <a:moveTo>
                    <a:pt x="3397" y="6794"/>
                  </a:moveTo>
                  <a:lnTo>
                    <a:pt x="3397" y="14759"/>
                  </a:lnTo>
                  <a:lnTo>
                    <a:pt x="1132" y="14759"/>
                  </a:lnTo>
                  <a:lnTo>
                    <a:pt x="1132" y="6794"/>
                  </a:lnTo>
                  <a:close/>
                  <a:moveTo>
                    <a:pt x="9034" y="1132"/>
                  </a:moveTo>
                  <a:cubicBezTo>
                    <a:pt x="9683" y="1175"/>
                    <a:pt x="10191" y="1712"/>
                    <a:pt x="10191" y="2364"/>
                  </a:cubicBezTo>
                  <a:cubicBezTo>
                    <a:pt x="10191" y="3346"/>
                    <a:pt x="9774" y="5275"/>
                    <a:pt x="9221" y="5828"/>
                  </a:cubicBezTo>
                  <a:cubicBezTo>
                    <a:pt x="8865" y="6184"/>
                    <a:pt x="9119" y="6794"/>
                    <a:pt x="9623" y="6794"/>
                  </a:cubicBezTo>
                  <a:lnTo>
                    <a:pt x="15285" y="6794"/>
                  </a:lnTo>
                  <a:cubicBezTo>
                    <a:pt x="15599" y="6794"/>
                    <a:pt x="15849" y="7047"/>
                    <a:pt x="15849" y="7361"/>
                  </a:cubicBezTo>
                  <a:cubicBezTo>
                    <a:pt x="15849" y="7672"/>
                    <a:pt x="15599" y="7926"/>
                    <a:pt x="15285" y="7926"/>
                  </a:cubicBezTo>
                  <a:lnTo>
                    <a:pt x="11888" y="7926"/>
                  </a:lnTo>
                  <a:cubicBezTo>
                    <a:pt x="11574" y="7926"/>
                    <a:pt x="11323" y="8180"/>
                    <a:pt x="11323" y="8494"/>
                  </a:cubicBezTo>
                  <a:cubicBezTo>
                    <a:pt x="11323" y="8805"/>
                    <a:pt x="11574" y="9058"/>
                    <a:pt x="11888" y="9058"/>
                  </a:cubicBezTo>
                  <a:lnTo>
                    <a:pt x="15285" y="9058"/>
                  </a:lnTo>
                  <a:cubicBezTo>
                    <a:pt x="15586" y="9058"/>
                    <a:pt x="15852" y="9342"/>
                    <a:pt x="15852" y="9662"/>
                  </a:cubicBezTo>
                  <a:cubicBezTo>
                    <a:pt x="15852" y="9976"/>
                    <a:pt x="15599" y="10230"/>
                    <a:pt x="15285" y="10230"/>
                  </a:cubicBezTo>
                  <a:lnTo>
                    <a:pt x="11888" y="10230"/>
                  </a:lnTo>
                  <a:cubicBezTo>
                    <a:pt x="11574" y="10230"/>
                    <a:pt x="11323" y="10484"/>
                    <a:pt x="11323" y="10795"/>
                  </a:cubicBezTo>
                  <a:cubicBezTo>
                    <a:pt x="11323" y="11109"/>
                    <a:pt x="11574" y="11362"/>
                    <a:pt x="11888" y="11362"/>
                  </a:cubicBezTo>
                  <a:lnTo>
                    <a:pt x="14152" y="11362"/>
                  </a:lnTo>
                  <a:cubicBezTo>
                    <a:pt x="14466" y="11362"/>
                    <a:pt x="14717" y="11616"/>
                    <a:pt x="14717" y="11927"/>
                  </a:cubicBezTo>
                  <a:cubicBezTo>
                    <a:pt x="14717" y="12241"/>
                    <a:pt x="14466" y="12494"/>
                    <a:pt x="14152" y="12494"/>
                  </a:cubicBezTo>
                  <a:lnTo>
                    <a:pt x="11888" y="12494"/>
                  </a:lnTo>
                  <a:cubicBezTo>
                    <a:pt x="11574" y="12494"/>
                    <a:pt x="11323" y="12748"/>
                    <a:pt x="11323" y="13059"/>
                  </a:cubicBezTo>
                  <a:cubicBezTo>
                    <a:pt x="11323" y="13373"/>
                    <a:pt x="11574" y="13627"/>
                    <a:pt x="11888" y="13627"/>
                  </a:cubicBezTo>
                  <a:lnTo>
                    <a:pt x="13020" y="13627"/>
                  </a:lnTo>
                  <a:cubicBezTo>
                    <a:pt x="13334" y="13627"/>
                    <a:pt x="13585" y="13880"/>
                    <a:pt x="13585" y="14191"/>
                  </a:cubicBezTo>
                  <a:cubicBezTo>
                    <a:pt x="13585" y="14505"/>
                    <a:pt x="13334" y="14759"/>
                    <a:pt x="13020" y="14759"/>
                  </a:cubicBezTo>
                  <a:lnTo>
                    <a:pt x="9197" y="14759"/>
                  </a:lnTo>
                  <a:cubicBezTo>
                    <a:pt x="8041" y="14759"/>
                    <a:pt x="6890" y="14572"/>
                    <a:pt x="5794" y="14207"/>
                  </a:cubicBezTo>
                  <a:lnTo>
                    <a:pt x="4529" y="13784"/>
                  </a:lnTo>
                  <a:lnTo>
                    <a:pt x="4529" y="7712"/>
                  </a:lnTo>
                  <a:lnTo>
                    <a:pt x="5686" y="7132"/>
                  </a:lnTo>
                  <a:cubicBezTo>
                    <a:pt x="6265" y="6842"/>
                    <a:pt x="6797" y="6459"/>
                    <a:pt x="7253" y="6003"/>
                  </a:cubicBezTo>
                  <a:lnTo>
                    <a:pt x="7289" y="5963"/>
                  </a:lnTo>
                  <a:cubicBezTo>
                    <a:pt x="8352" y="4901"/>
                    <a:pt x="8917" y="2654"/>
                    <a:pt x="9034" y="1132"/>
                  </a:cubicBezTo>
                  <a:close/>
                  <a:moveTo>
                    <a:pt x="8491" y="0"/>
                  </a:moveTo>
                  <a:cubicBezTo>
                    <a:pt x="8177" y="0"/>
                    <a:pt x="7926" y="254"/>
                    <a:pt x="7926" y="568"/>
                  </a:cubicBezTo>
                  <a:cubicBezTo>
                    <a:pt x="7926" y="1887"/>
                    <a:pt x="7380" y="4276"/>
                    <a:pt x="6492" y="5166"/>
                  </a:cubicBezTo>
                  <a:lnTo>
                    <a:pt x="6456" y="5203"/>
                  </a:lnTo>
                  <a:cubicBezTo>
                    <a:pt x="6081" y="5574"/>
                    <a:pt x="5652" y="5885"/>
                    <a:pt x="5181" y="6120"/>
                  </a:cubicBezTo>
                  <a:lnTo>
                    <a:pt x="4529" y="6444"/>
                  </a:lnTo>
                  <a:lnTo>
                    <a:pt x="4529" y="6229"/>
                  </a:lnTo>
                  <a:cubicBezTo>
                    <a:pt x="4529" y="5915"/>
                    <a:pt x="4276" y="5661"/>
                    <a:pt x="3962" y="5661"/>
                  </a:cubicBezTo>
                  <a:lnTo>
                    <a:pt x="565" y="5661"/>
                  </a:lnTo>
                  <a:cubicBezTo>
                    <a:pt x="251" y="5661"/>
                    <a:pt x="0" y="5915"/>
                    <a:pt x="0" y="6229"/>
                  </a:cubicBezTo>
                  <a:lnTo>
                    <a:pt x="0" y="15324"/>
                  </a:lnTo>
                  <a:cubicBezTo>
                    <a:pt x="0" y="15638"/>
                    <a:pt x="251" y="15891"/>
                    <a:pt x="565" y="15891"/>
                  </a:cubicBezTo>
                  <a:lnTo>
                    <a:pt x="3962" y="15891"/>
                  </a:lnTo>
                  <a:cubicBezTo>
                    <a:pt x="4276" y="15891"/>
                    <a:pt x="4529" y="15638"/>
                    <a:pt x="4529" y="15324"/>
                  </a:cubicBezTo>
                  <a:lnTo>
                    <a:pt x="4529" y="14976"/>
                  </a:lnTo>
                  <a:lnTo>
                    <a:pt x="5435" y="15278"/>
                  </a:lnTo>
                  <a:cubicBezTo>
                    <a:pt x="6649" y="15683"/>
                    <a:pt x="7917" y="15888"/>
                    <a:pt x="9197" y="15888"/>
                  </a:cubicBezTo>
                  <a:lnTo>
                    <a:pt x="13020" y="15888"/>
                  </a:lnTo>
                  <a:cubicBezTo>
                    <a:pt x="14219" y="15888"/>
                    <a:pt x="15040" y="14681"/>
                    <a:pt x="14599" y="13566"/>
                  </a:cubicBezTo>
                  <a:cubicBezTo>
                    <a:pt x="15577" y="13298"/>
                    <a:pt x="16106" y="12241"/>
                    <a:pt x="15731" y="11302"/>
                  </a:cubicBezTo>
                  <a:cubicBezTo>
                    <a:pt x="16468" y="11100"/>
                    <a:pt x="16981" y="10429"/>
                    <a:pt x="16984" y="9662"/>
                  </a:cubicBezTo>
                  <a:cubicBezTo>
                    <a:pt x="16981" y="9233"/>
                    <a:pt x="16824" y="8823"/>
                    <a:pt x="16541" y="8503"/>
                  </a:cubicBezTo>
                  <a:cubicBezTo>
                    <a:pt x="16994" y="8005"/>
                    <a:pt x="17108" y="7289"/>
                    <a:pt x="16837" y="6673"/>
                  </a:cubicBezTo>
                  <a:cubicBezTo>
                    <a:pt x="16565" y="6060"/>
                    <a:pt x="15958" y="5661"/>
                    <a:pt x="15285" y="5661"/>
                  </a:cubicBezTo>
                  <a:lnTo>
                    <a:pt x="10635" y="5661"/>
                  </a:lnTo>
                  <a:cubicBezTo>
                    <a:pt x="11109" y="4577"/>
                    <a:pt x="11323" y="3104"/>
                    <a:pt x="11323" y="2364"/>
                  </a:cubicBezTo>
                  <a:cubicBezTo>
                    <a:pt x="11320" y="1060"/>
                    <a:pt x="10263" y="3"/>
                    <a:pt x="8959"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66" name="Google Shape;10181;p133">
              <a:extLst>
                <a:ext uri="{FF2B5EF4-FFF2-40B4-BE49-F238E27FC236}">
                  <a16:creationId xmlns:a16="http://schemas.microsoft.com/office/drawing/2014/main" id="{CCDDA879-71E2-416E-86D5-5B162C0FCB98}"/>
                </a:ext>
              </a:extLst>
            </p:cNvPr>
            <p:cNvSpPr/>
            <p:nvPr/>
          </p:nvSpPr>
          <p:spPr>
            <a:xfrm>
              <a:off x="3467650" y="238575"/>
              <a:ext cx="46525" cy="56650"/>
            </a:xfrm>
            <a:custGeom>
              <a:avLst/>
              <a:gdLst/>
              <a:ahLst/>
              <a:cxnLst/>
              <a:rect l="l" t="t" r="r" b="b"/>
              <a:pathLst>
                <a:path w="1861" h="2266" extrusionOk="0">
                  <a:moveTo>
                    <a:pt x="646" y="1"/>
                  </a:moveTo>
                  <a:cubicBezTo>
                    <a:pt x="561" y="1"/>
                    <a:pt x="475" y="20"/>
                    <a:pt x="393" y="61"/>
                  </a:cubicBezTo>
                  <a:cubicBezTo>
                    <a:pt x="112" y="199"/>
                    <a:pt x="0" y="541"/>
                    <a:pt x="139" y="821"/>
                  </a:cubicBezTo>
                  <a:lnTo>
                    <a:pt x="707" y="1954"/>
                  </a:lnTo>
                  <a:cubicBezTo>
                    <a:pt x="805" y="2150"/>
                    <a:pt x="1005" y="2265"/>
                    <a:pt x="1212" y="2265"/>
                  </a:cubicBezTo>
                  <a:cubicBezTo>
                    <a:pt x="1297" y="2265"/>
                    <a:pt x="1384" y="2246"/>
                    <a:pt x="1465" y="2204"/>
                  </a:cubicBezTo>
                  <a:cubicBezTo>
                    <a:pt x="1746" y="2065"/>
                    <a:pt x="1860" y="1727"/>
                    <a:pt x="1718" y="1446"/>
                  </a:cubicBezTo>
                  <a:lnTo>
                    <a:pt x="1154" y="314"/>
                  </a:lnTo>
                  <a:cubicBezTo>
                    <a:pt x="1053" y="115"/>
                    <a:pt x="854" y="1"/>
                    <a:pt x="646"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67" name="Google Shape;10182;p133">
              <a:extLst>
                <a:ext uri="{FF2B5EF4-FFF2-40B4-BE49-F238E27FC236}">
                  <a16:creationId xmlns:a16="http://schemas.microsoft.com/office/drawing/2014/main" id="{55220073-CB39-4CAE-9E49-69D6193C0A00}"/>
                </a:ext>
              </a:extLst>
            </p:cNvPr>
            <p:cNvSpPr/>
            <p:nvPr/>
          </p:nvSpPr>
          <p:spPr>
            <a:xfrm>
              <a:off x="3566675" y="238575"/>
              <a:ext cx="46525" cy="56675"/>
            </a:xfrm>
            <a:custGeom>
              <a:avLst/>
              <a:gdLst/>
              <a:ahLst/>
              <a:cxnLst/>
              <a:rect l="l" t="t" r="r" b="b"/>
              <a:pathLst>
                <a:path w="1861" h="2267" extrusionOk="0">
                  <a:moveTo>
                    <a:pt x="1215" y="1"/>
                  </a:moveTo>
                  <a:cubicBezTo>
                    <a:pt x="1007" y="1"/>
                    <a:pt x="808" y="115"/>
                    <a:pt x="707" y="314"/>
                  </a:cubicBezTo>
                  <a:lnTo>
                    <a:pt x="143" y="1446"/>
                  </a:lnTo>
                  <a:cubicBezTo>
                    <a:pt x="1" y="1727"/>
                    <a:pt x="116" y="2065"/>
                    <a:pt x="396" y="2207"/>
                  </a:cubicBezTo>
                  <a:cubicBezTo>
                    <a:pt x="477" y="2247"/>
                    <a:pt x="562" y="2266"/>
                    <a:pt x="646" y="2266"/>
                  </a:cubicBezTo>
                  <a:cubicBezTo>
                    <a:pt x="854" y="2266"/>
                    <a:pt x="1055" y="2151"/>
                    <a:pt x="1154" y="1954"/>
                  </a:cubicBezTo>
                  <a:lnTo>
                    <a:pt x="1722" y="821"/>
                  </a:lnTo>
                  <a:cubicBezTo>
                    <a:pt x="1861" y="541"/>
                    <a:pt x="1749" y="199"/>
                    <a:pt x="1468" y="61"/>
                  </a:cubicBezTo>
                  <a:cubicBezTo>
                    <a:pt x="1387" y="20"/>
                    <a:pt x="1300" y="1"/>
                    <a:pt x="1215" y="1"/>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68" name="Google Shape;10183;p133">
              <a:extLst>
                <a:ext uri="{FF2B5EF4-FFF2-40B4-BE49-F238E27FC236}">
                  <a16:creationId xmlns:a16="http://schemas.microsoft.com/office/drawing/2014/main" id="{FD0F2D91-816E-4293-B4CD-EC0D795404DB}"/>
                </a:ext>
              </a:extLst>
            </p:cNvPr>
            <p:cNvSpPr/>
            <p:nvPr/>
          </p:nvSpPr>
          <p:spPr>
            <a:xfrm>
              <a:off x="3611225" y="323500"/>
              <a:ext cx="56550" cy="28325"/>
            </a:xfrm>
            <a:custGeom>
              <a:avLst/>
              <a:gdLst/>
              <a:ahLst/>
              <a:cxnLst/>
              <a:rect l="l" t="t" r="r" b="b"/>
              <a:pathLst>
                <a:path w="2262" h="1133" extrusionOk="0">
                  <a:moveTo>
                    <a:pt x="565" y="0"/>
                  </a:moveTo>
                  <a:cubicBezTo>
                    <a:pt x="251" y="0"/>
                    <a:pt x="0" y="254"/>
                    <a:pt x="0" y="568"/>
                  </a:cubicBezTo>
                  <a:cubicBezTo>
                    <a:pt x="0" y="879"/>
                    <a:pt x="251" y="1132"/>
                    <a:pt x="565" y="1132"/>
                  </a:cubicBezTo>
                  <a:lnTo>
                    <a:pt x="1697" y="1132"/>
                  </a:lnTo>
                  <a:cubicBezTo>
                    <a:pt x="2011" y="1132"/>
                    <a:pt x="2262" y="879"/>
                    <a:pt x="2262" y="568"/>
                  </a:cubicBezTo>
                  <a:cubicBezTo>
                    <a:pt x="2262" y="254"/>
                    <a:pt x="2011" y="0"/>
                    <a:pt x="1697"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sp>
          <p:nvSpPr>
            <p:cNvPr id="69" name="Google Shape;10184;p133">
              <a:extLst>
                <a:ext uri="{FF2B5EF4-FFF2-40B4-BE49-F238E27FC236}">
                  <a16:creationId xmlns:a16="http://schemas.microsoft.com/office/drawing/2014/main" id="{C5D76BCE-2361-4E51-91D0-63B58925388B}"/>
                </a:ext>
              </a:extLst>
            </p:cNvPr>
            <p:cNvSpPr/>
            <p:nvPr/>
          </p:nvSpPr>
          <p:spPr>
            <a:xfrm>
              <a:off x="3413075" y="323500"/>
              <a:ext cx="56550" cy="28325"/>
            </a:xfrm>
            <a:custGeom>
              <a:avLst/>
              <a:gdLst/>
              <a:ahLst/>
              <a:cxnLst/>
              <a:rect l="l" t="t" r="r" b="b"/>
              <a:pathLst>
                <a:path w="2262" h="1133" extrusionOk="0">
                  <a:moveTo>
                    <a:pt x="565" y="0"/>
                  </a:moveTo>
                  <a:cubicBezTo>
                    <a:pt x="251" y="0"/>
                    <a:pt x="0" y="254"/>
                    <a:pt x="0" y="568"/>
                  </a:cubicBezTo>
                  <a:cubicBezTo>
                    <a:pt x="0" y="879"/>
                    <a:pt x="251" y="1132"/>
                    <a:pt x="565" y="1132"/>
                  </a:cubicBezTo>
                  <a:lnTo>
                    <a:pt x="1697" y="1132"/>
                  </a:lnTo>
                  <a:cubicBezTo>
                    <a:pt x="2011" y="1132"/>
                    <a:pt x="2262" y="879"/>
                    <a:pt x="2262" y="568"/>
                  </a:cubicBezTo>
                  <a:cubicBezTo>
                    <a:pt x="2262" y="254"/>
                    <a:pt x="2011" y="0"/>
                    <a:pt x="1697" y="0"/>
                  </a:cubicBezTo>
                  <a:close/>
                </a:path>
              </a:pathLst>
            </a:custGeom>
            <a:solidFill>
              <a:srgbClr val="5F7D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70C0"/>
                </a:solidFill>
                <a:latin typeface="Arial" panose="020B0604020202020204" pitchFamily="34" charset="0"/>
                <a:cs typeface="Arial" panose="020B0604020202020204" pitchFamily="34" charset="0"/>
              </a:endParaRPr>
            </a:p>
          </p:txBody>
        </p:sp>
      </p:grpSp>
      <p:sp>
        <p:nvSpPr>
          <p:cNvPr id="70" name="Title 1">
            <a:extLst>
              <a:ext uri="{FF2B5EF4-FFF2-40B4-BE49-F238E27FC236}">
                <a16:creationId xmlns:a16="http://schemas.microsoft.com/office/drawing/2014/main" id="{CE9B021B-0C4B-4A1B-AAA7-B61202746CA8}"/>
              </a:ext>
            </a:extLst>
          </p:cNvPr>
          <p:cNvSpPr txBox="1">
            <a:spLocks/>
          </p:cNvSpPr>
          <p:nvPr/>
        </p:nvSpPr>
        <p:spPr>
          <a:xfrm>
            <a:off x="717566" y="1167721"/>
            <a:ext cx="11076038"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3200" b="1" dirty="0">
                <a:solidFill>
                  <a:srgbClr val="002060"/>
                </a:solidFill>
                <a:latin typeface="Arial" panose="020B0604020202020204" pitchFamily="34" charset="0"/>
                <a:cs typeface="Arial" panose="020B0604020202020204" pitchFamily="34" charset="0"/>
              </a:rPr>
              <a:t>ДҮГНЭЛТ</a:t>
            </a:r>
            <a:endParaRPr lang="en-US" sz="32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830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2847" y="962891"/>
            <a:ext cx="12192000" cy="5895109"/>
          </a:xfrm>
          <a:prstGeom prst="rect">
            <a:avLst/>
          </a:prstGeom>
          <a:solidFill>
            <a:srgbClr val="FEF5E7"/>
          </a:solidFill>
          <a:ln/>
        </p:spPr>
        <p:txBody>
          <a:bodyPr/>
          <a:lstStyle/>
          <a:p>
            <a:pPr algn="just"/>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211"/>
            <a:ext cx="12192000" cy="974196"/>
          </a:xfrm>
          <a:prstGeom prst="rect">
            <a:avLst/>
          </a:prstGeom>
        </p:spPr>
      </p:pic>
      <p:sp>
        <p:nvSpPr>
          <p:cNvPr id="48" name="Google Shape;903;p83">
            <a:extLst>
              <a:ext uri="{FF2B5EF4-FFF2-40B4-BE49-F238E27FC236}">
                <a16:creationId xmlns:a16="http://schemas.microsoft.com/office/drawing/2014/main" id="{D83AEE87-62F5-43AB-A8E0-571DA92F4567}"/>
              </a:ext>
            </a:extLst>
          </p:cNvPr>
          <p:cNvSpPr txBox="1"/>
          <p:nvPr/>
        </p:nvSpPr>
        <p:spPr>
          <a:xfrm>
            <a:off x="2520400" y="1384725"/>
            <a:ext cx="2142300" cy="487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endParaRPr sz="2000" dirty="0">
              <a:solidFill>
                <a:srgbClr val="0070C0"/>
              </a:solidFill>
              <a:latin typeface="Arial" panose="020B0604020202020204" pitchFamily="34" charset="0"/>
              <a:ea typeface="Kulim Park"/>
              <a:cs typeface="Arial" panose="020B0604020202020204" pitchFamily="34" charset="0"/>
              <a:sym typeface="Kulim Park"/>
            </a:endParaRPr>
          </a:p>
        </p:txBody>
      </p:sp>
      <p:sp>
        <p:nvSpPr>
          <p:cNvPr id="49" name="Google Shape;904;p83">
            <a:extLst>
              <a:ext uri="{FF2B5EF4-FFF2-40B4-BE49-F238E27FC236}">
                <a16:creationId xmlns:a16="http://schemas.microsoft.com/office/drawing/2014/main" id="{729B99AB-E457-4B88-8F2C-7A0B70EE805D}"/>
              </a:ext>
            </a:extLst>
          </p:cNvPr>
          <p:cNvSpPr txBox="1"/>
          <p:nvPr/>
        </p:nvSpPr>
        <p:spPr>
          <a:xfrm>
            <a:off x="7374288" y="5220793"/>
            <a:ext cx="4086430" cy="661800"/>
          </a:xfrm>
          <a:prstGeom prst="rect">
            <a:avLst/>
          </a:prstGeom>
          <a:noFill/>
          <a:ln>
            <a:noFill/>
          </a:ln>
        </p:spPr>
        <p:txBody>
          <a:bodyPr spcFirstLastPara="1" wrap="square" lIns="91425" tIns="91425" rIns="91425" bIns="91425" anchor="t" anchorCtr="0">
            <a:noAutofit/>
          </a:bodyPr>
          <a:lstStyle/>
          <a:p>
            <a:pPr marL="146050" lvl="0" algn="just">
              <a:buSzPts val="1300"/>
            </a:pPr>
            <a:r>
              <a:rPr lang="mn-MN" sz="1600" dirty="0">
                <a:solidFill>
                  <a:srgbClr val="002060"/>
                </a:solidFill>
                <a:latin typeface="Arial" panose="020B0604020202020204" pitchFamily="34" charset="0"/>
                <a:cs typeface="Arial" panose="020B0604020202020204" pitchFamily="34" charset="0"/>
              </a:rPr>
              <a:t>Шударга ёсны хүртээмжийг нэмэгдүүлэх ач холбогдолтой</a:t>
            </a:r>
          </a:p>
        </p:txBody>
      </p:sp>
      <p:sp>
        <p:nvSpPr>
          <p:cNvPr id="50" name="Google Shape;905;p83">
            <a:extLst>
              <a:ext uri="{FF2B5EF4-FFF2-40B4-BE49-F238E27FC236}">
                <a16:creationId xmlns:a16="http://schemas.microsoft.com/office/drawing/2014/main" id="{9BFE3392-EAB3-4328-9087-45AF3A640B08}"/>
              </a:ext>
            </a:extLst>
          </p:cNvPr>
          <p:cNvSpPr txBox="1"/>
          <p:nvPr/>
        </p:nvSpPr>
        <p:spPr>
          <a:xfrm>
            <a:off x="7713666" y="1315560"/>
            <a:ext cx="2142300" cy="487500"/>
          </a:xfrm>
          <a:prstGeom prst="rect">
            <a:avLst/>
          </a:prstGeom>
          <a:noFill/>
          <a:ln>
            <a:noFill/>
          </a:ln>
        </p:spPr>
        <p:txBody>
          <a:bodyPr spcFirstLastPara="1" wrap="square" lIns="91425" tIns="91425" rIns="91425" bIns="91425" anchor="b" anchorCtr="0">
            <a:noAutofit/>
          </a:bodyPr>
          <a:lstStyle/>
          <a:p>
            <a:pPr marL="0" lvl="0" indent="0" algn="l" rtl="0">
              <a:spcBef>
                <a:spcPts val="0"/>
              </a:spcBef>
              <a:spcAft>
                <a:spcPts val="0"/>
              </a:spcAft>
              <a:buNone/>
            </a:pPr>
            <a:endParaRPr sz="2000" dirty="0">
              <a:solidFill>
                <a:srgbClr val="0070C0"/>
              </a:solidFill>
              <a:latin typeface="Arial" panose="020B0604020202020204" pitchFamily="34" charset="0"/>
              <a:ea typeface="Kulim Park"/>
              <a:cs typeface="Arial" panose="020B0604020202020204" pitchFamily="34" charset="0"/>
              <a:sym typeface="Kulim Park"/>
            </a:endParaRPr>
          </a:p>
        </p:txBody>
      </p:sp>
      <p:sp>
        <p:nvSpPr>
          <p:cNvPr id="51" name="Google Shape;906;p83">
            <a:extLst>
              <a:ext uri="{FF2B5EF4-FFF2-40B4-BE49-F238E27FC236}">
                <a16:creationId xmlns:a16="http://schemas.microsoft.com/office/drawing/2014/main" id="{78988874-D11A-412E-9382-A522E5B5C899}"/>
              </a:ext>
            </a:extLst>
          </p:cNvPr>
          <p:cNvSpPr txBox="1"/>
          <p:nvPr/>
        </p:nvSpPr>
        <p:spPr>
          <a:xfrm>
            <a:off x="7528438" y="1926816"/>
            <a:ext cx="3932280" cy="661800"/>
          </a:xfrm>
          <a:prstGeom prst="rect">
            <a:avLst/>
          </a:prstGeom>
          <a:noFill/>
          <a:ln>
            <a:noFill/>
          </a:ln>
        </p:spPr>
        <p:txBody>
          <a:bodyPr spcFirstLastPara="1" wrap="square" lIns="91425" tIns="91425" rIns="91425" bIns="91425" anchor="t" anchorCtr="0">
            <a:noAutofit/>
          </a:bodyPr>
          <a:lstStyle/>
          <a:p>
            <a:pPr lvl="0" algn="just"/>
            <a:r>
              <a:rPr lang="mn-MN" sz="1600" dirty="0">
                <a:solidFill>
                  <a:srgbClr val="002060"/>
                </a:solidFill>
                <a:latin typeface="Arial" panose="020B0604020202020204" pitchFamily="34" charset="0"/>
                <a:cs typeface="Arial" panose="020B0604020202020204" pitchFamily="34" charset="0"/>
              </a:rPr>
              <a:t>Шүүгч, шүүхийн ажилтнуудын хүсэл, эрмэлзэл, хичээл чармайлт, тэднийг сургах үйл явц нэн шаардлагатай </a:t>
            </a:r>
          </a:p>
        </p:txBody>
      </p:sp>
      <p:sp>
        <p:nvSpPr>
          <p:cNvPr id="52" name="Google Shape;907;p83">
            <a:extLst>
              <a:ext uri="{FF2B5EF4-FFF2-40B4-BE49-F238E27FC236}">
                <a16:creationId xmlns:a16="http://schemas.microsoft.com/office/drawing/2014/main" id="{F13E81CF-1363-4110-A483-6872F6E14820}"/>
              </a:ext>
            </a:extLst>
          </p:cNvPr>
          <p:cNvSpPr txBox="1"/>
          <p:nvPr/>
        </p:nvSpPr>
        <p:spPr>
          <a:xfrm>
            <a:off x="723365" y="1839232"/>
            <a:ext cx="3776634" cy="659307"/>
          </a:xfrm>
          <a:prstGeom prst="rect">
            <a:avLst/>
          </a:prstGeom>
          <a:noFill/>
          <a:ln>
            <a:noFill/>
          </a:ln>
        </p:spPr>
        <p:txBody>
          <a:bodyPr spcFirstLastPara="1" wrap="square" lIns="91425" tIns="91425" rIns="91425" bIns="91425" anchor="t" anchorCtr="0">
            <a:noAutofit/>
          </a:bodyPr>
          <a:lstStyle/>
          <a:p>
            <a:pPr lvl="0" algn="just">
              <a:buClr>
                <a:schemeClr val="dk1"/>
              </a:buClr>
            </a:pPr>
            <a:r>
              <a:rPr lang="mn-MN" sz="1600" dirty="0">
                <a:solidFill>
                  <a:srgbClr val="002060"/>
                </a:solidFill>
                <a:latin typeface="Arial" panose="020B0604020202020204" pitchFamily="34" charset="0"/>
                <a:cs typeface="Arial" panose="020B0604020202020204" pitchFamily="34" charset="0"/>
              </a:rPr>
              <a:t>Шүүхийн цахимжилттай холбоотой эрх зүйн зохицуулалтыг илүү боловсронгуй болгож, шүүхийн цахим платформын хөгжүүлэлтийг цаг алдалгүй хурдан шуурхай хийх</a:t>
            </a:r>
          </a:p>
        </p:txBody>
      </p:sp>
      <p:sp>
        <p:nvSpPr>
          <p:cNvPr id="53" name="Google Shape;908;p83">
            <a:extLst>
              <a:ext uri="{FF2B5EF4-FFF2-40B4-BE49-F238E27FC236}">
                <a16:creationId xmlns:a16="http://schemas.microsoft.com/office/drawing/2014/main" id="{4F49B390-932E-4EC4-B0F6-3F47BCE4D958}"/>
              </a:ext>
            </a:extLst>
          </p:cNvPr>
          <p:cNvSpPr txBox="1"/>
          <p:nvPr/>
        </p:nvSpPr>
        <p:spPr>
          <a:xfrm>
            <a:off x="2950883" y="3776516"/>
            <a:ext cx="2142300" cy="487500"/>
          </a:xfrm>
          <a:prstGeom prst="rect">
            <a:avLst/>
          </a:prstGeom>
          <a:noFill/>
          <a:ln>
            <a:noFill/>
          </a:ln>
        </p:spPr>
        <p:txBody>
          <a:bodyPr spcFirstLastPara="1" wrap="square" lIns="91425" tIns="91425" rIns="91425" bIns="91425" anchor="b" anchorCtr="0">
            <a:noAutofit/>
          </a:bodyPr>
          <a:lstStyle/>
          <a:p>
            <a:pPr lvl="0" algn="ctr"/>
            <a:endParaRPr lang="mn-MN" sz="2000" dirty="0">
              <a:solidFill>
                <a:srgbClr val="0070C0"/>
              </a:solidFill>
              <a:latin typeface="Arial" panose="020B0604020202020204" pitchFamily="34" charset="0"/>
              <a:cs typeface="Arial" panose="020B0604020202020204" pitchFamily="34" charset="0"/>
            </a:endParaRPr>
          </a:p>
        </p:txBody>
      </p:sp>
      <p:sp>
        <p:nvSpPr>
          <p:cNvPr id="54" name="Google Shape;909;p83">
            <a:extLst>
              <a:ext uri="{FF2B5EF4-FFF2-40B4-BE49-F238E27FC236}">
                <a16:creationId xmlns:a16="http://schemas.microsoft.com/office/drawing/2014/main" id="{0A9BDB29-D9DB-44BE-8FA9-742F62FF6BEE}"/>
              </a:ext>
            </a:extLst>
          </p:cNvPr>
          <p:cNvSpPr txBox="1"/>
          <p:nvPr/>
        </p:nvSpPr>
        <p:spPr>
          <a:xfrm>
            <a:off x="698883" y="4879173"/>
            <a:ext cx="3963817" cy="661800"/>
          </a:xfrm>
          <a:prstGeom prst="rect">
            <a:avLst/>
          </a:prstGeom>
          <a:noFill/>
          <a:ln>
            <a:noFill/>
          </a:ln>
        </p:spPr>
        <p:txBody>
          <a:bodyPr spcFirstLastPara="1" wrap="square" lIns="91425" tIns="91425" rIns="91425" bIns="91425" anchor="t" anchorCtr="0">
            <a:noAutofit/>
          </a:bodyPr>
          <a:lstStyle/>
          <a:p>
            <a:pPr lvl="0" algn="just"/>
            <a:r>
              <a:rPr lang="mn-MN" sz="1600" dirty="0">
                <a:solidFill>
                  <a:srgbClr val="002060"/>
                </a:solidFill>
                <a:latin typeface="Arial" panose="020B0604020202020204" pitchFamily="34" charset="0"/>
                <a:cs typeface="Arial" panose="020B0604020202020204" pitchFamily="34" charset="0"/>
              </a:rPr>
              <a:t>Хэргийн оролцогчийн шүүхэд хандах эрхийг хангах, шүүхийн үйлчилгээг хүртээмжтэй байлгахад  чиглэсэн, тэдний хэрэгцээ шаардлагад нийцсэн байх </a:t>
            </a:r>
          </a:p>
        </p:txBody>
      </p:sp>
      <p:sp>
        <p:nvSpPr>
          <p:cNvPr id="70" name="Title 1">
            <a:extLst>
              <a:ext uri="{FF2B5EF4-FFF2-40B4-BE49-F238E27FC236}">
                <a16:creationId xmlns:a16="http://schemas.microsoft.com/office/drawing/2014/main" id="{CE9B021B-0C4B-4A1B-AAA7-B61202746CA8}"/>
              </a:ext>
            </a:extLst>
          </p:cNvPr>
          <p:cNvSpPr txBox="1">
            <a:spLocks/>
          </p:cNvSpPr>
          <p:nvPr/>
        </p:nvSpPr>
        <p:spPr>
          <a:xfrm>
            <a:off x="717566" y="1167721"/>
            <a:ext cx="11076038"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3200" b="1" dirty="0">
                <a:solidFill>
                  <a:srgbClr val="002060"/>
                </a:solidFill>
                <a:latin typeface="Arial" panose="020B0604020202020204" pitchFamily="34" charset="0"/>
                <a:cs typeface="Arial" panose="020B0604020202020204" pitchFamily="34" charset="0"/>
              </a:rPr>
              <a:t>ДҮГНЭЛТ</a:t>
            </a:r>
            <a:endParaRPr lang="en-US" sz="3200" b="1" dirty="0">
              <a:solidFill>
                <a:srgbClr val="002060"/>
              </a:solidFill>
              <a:latin typeface="Arial" panose="020B0604020202020204" pitchFamily="34" charset="0"/>
              <a:cs typeface="Arial" panose="020B0604020202020204" pitchFamily="34" charset="0"/>
            </a:endParaRPr>
          </a:p>
        </p:txBody>
      </p:sp>
      <p:sp>
        <p:nvSpPr>
          <p:cNvPr id="37" name="Google Shape;907;p83">
            <a:extLst>
              <a:ext uri="{FF2B5EF4-FFF2-40B4-BE49-F238E27FC236}">
                <a16:creationId xmlns:a16="http://schemas.microsoft.com/office/drawing/2014/main" id="{F13E81CF-1363-4110-A483-6872F6E14820}"/>
              </a:ext>
            </a:extLst>
          </p:cNvPr>
          <p:cNvSpPr txBox="1"/>
          <p:nvPr/>
        </p:nvSpPr>
        <p:spPr>
          <a:xfrm>
            <a:off x="680727" y="3602371"/>
            <a:ext cx="3776634" cy="661800"/>
          </a:xfrm>
          <a:prstGeom prst="rect">
            <a:avLst/>
          </a:prstGeom>
          <a:noFill/>
          <a:ln>
            <a:noFill/>
          </a:ln>
        </p:spPr>
        <p:txBody>
          <a:bodyPr spcFirstLastPara="1" wrap="square" lIns="91425" tIns="91425" rIns="91425" bIns="91425" anchor="t" anchorCtr="0">
            <a:noAutofit/>
          </a:bodyPr>
          <a:lstStyle/>
          <a:p>
            <a:pPr lvl="0" algn="just">
              <a:buClr>
                <a:schemeClr val="dk1"/>
              </a:buClr>
            </a:pPr>
            <a:r>
              <a:rPr lang="mn-MN" sz="1600" dirty="0">
                <a:solidFill>
                  <a:srgbClr val="002060"/>
                </a:solidFill>
                <a:latin typeface="Arial" panose="020B0604020202020204" pitchFamily="34" charset="0"/>
                <a:cs typeface="Arial" panose="020B0604020202020204" pitchFamily="34" charset="0"/>
              </a:rPr>
              <a:t>Шүүгч, шүүхийн ажилтнууд хэрэглэхэд зориулагдсан байх нь хангалтгүй</a:t>
            </a:r>
          </a:p>
        </p:txBody>
      </p:sp>
      <p:sp>
        <p:nvSpPr>
          <p:cNvPr id="39" name="Google Shape;902;p83">
            <a:extLst>
              <a:ext uri="{FF2B5EF4-FFF2-40B4-BE49-F238E27FC236}">
                <a16:creationId xmlns:a16="http://schemas.microsoft.com/office/drawing/2014/main" id="{C603A87F-6322-4B78-ACFF-5711D93F8284}"/>
              </a:ext>
            </a:extLst>
          </p:cNvPr>
          <p:cNvSpPr txBox="1"/>
          <p:nvPr/>
        </p:nvSpPr>
        <p:spPr>
          <a:xfrm>
            <a:off x="7545157" y="3410370"/>
            <a:ext cx="3915561" cy="835016"/>
          </a:xfrm>
          <a:prstGeom prst="rect">
            <a:avLst/>
          </a:prstGeom>
          <a:noFill/>
          <a:ln>
            <a:noFill/>
          </a:ln>
        </p:spPr>
        <p:txBody>
          <a:bodyPr spcFirstLastPara="1" wrap="square" lIns="91425" tIns="91425" rIns="91425" bIns="91425" anchor="b" anchorCtr="0">
            <a:noAutofit/>
          </a:bodyPr>
          <a:lstStyle/>
          <a:p>
            <a:pPr lvl="0" algn="just"/>
            <a:r>
              <a:rPr lang="mn-MN" sz="1600" dirty="0">
                <a:solidFill>
                  <a:srgbClr val="002060"/>
                </a:solidFill>
                <a:latin typeface="Arial" panose="020B0604020202020204" pitchFamily="34" charset="0"/>
                <a:ea typeface="Kulim Park"/>
                <a:cs typeface="Arial" panose="020B0604020202020204" pitchFamily="34" charset="0"/>
                <a:sym typeface="Kulim Park"/>
              </a:rPr>
              <a:t>Төрийн бодлогын хэмжээнд анхаарч ажиллах</a:t>
            </a:r>
          </a:p>
        </p:txBody>
      </p:sp>
      <p:sp>
        <p:nvSpPr>
          <p:cNvPr id="9" name="Right Arrow 8"/>
          <p:cNvSpPr/>
          <p:nvPr/>
        </p:nvSpPr>
        <p:spPr>
          <a:xfrm>
            <a:off x="6395880" y="2074091"/>
            <a:ext cx="978408" cy="484632"/>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395880" y="3685069"/>
            <a:ext cx="978408" cy="484632"/>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6395880" y="5310452"/>
            <a:ext cx="978408" cy="484632"/>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4662700" y="2074091"/>
            <a:ext cx="978408" cy="484632"/>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4662700" y="3690955"/>
            <a:ext cx="978408" cy="484632"/>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4662700" y="5274477"/>
            <a:ext cx="978408" cy="484632"/>
          </a:xfrm>
          <a:prstGeom prst="lef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9686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A1B9B-7A74-C09E-7006-FD8D69968410}"/>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B8CF25B9-3C8E-A5D0-B3CF-6D91F1D5B7FF}"/>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9C437765-85D4-DD83-A37F-ECA19BAB13DA}"/>
              </a:ext>
            </a:extLst>
          </p:cNvPr>
          <p:cNvSpPr/>
          <p:nvPr/>
        </p:nvSpPr>
        <p:spPr>
          <a:xfrm>
            <a:off x="0" y="0"/>
            <a:ext cx="12192000" cy="6859290"/>
          </a:xfrm>
          <a:prstGeom prst="rect">
            <a:avLst/>
          </a:prstGeom>
          <a:solidFill>
            <a:srgbClr val="FEF5E7"/>
          </a:solidFill>
          <a:ln/>
        </p:spPr>
      </p:sp>
      <p:sp>
        <p:nvSpPr>
          <p:cNvPr id="7" name="Text 4">
            <a:extLst>
              <a:ext uri="{FF2B5EF4-FFF2-40B4-BE49-F238E27FC236}">
                <a16:creationId xmlns:a16="http://schemas.microsoft.com/office/drawing/2014/main" id="{662EAEF8-CCD0-A913-084B-A00A233B9A97}"/>
              </a:ext>
            </a:extLst>
          </p:cNvPr>
          <p:cNvSpPr/>
          <p:nvPr/>
        </p:nvSpPr>
        <p:spPr>
          <a:xfrm>
            <a:off x="980977" y="2471972"/>
            <a:ext cx="82748" cy="227112"/>
          </a:xfrm>
          <a:prstGeom prst="rect">
            <a:avLst/>
          </a:prstGeom>
          <a:noFill/>
          <a:ln/>
        </p:spPr>
        <p:txBody>
          <a:bodyPr wrap="none" lIns="0" tIns="0" rIns="0" bIns="0" rtlCol="0" anchor="t"/>
          <a:lstStyle/>
          <a:p>
            <a:pPr algn="just">
              <a:lnSpc>
                <a:spcPts val="1750"/>
              </a:lnSpc>
            </a:pPr>
            <a:endParaRPr lang="en-US" sz="1750" dirty="0">
              <a:latin typeface="Algerian" panose="04020705040A02060702" pitchFamily="82" charset="0"/>
            </a:endParaRPr>
          </a:p>
        </p:txBody>
      </p:sp>
      <p:sp>
        <p:nvSpPr>
          <p:cNvPr id="15" name="Text 12">
            <a:extLst>
              <a:ext uri="{FF2B5EF4-FFF2-40B4-BE49-F238E27FC236}">
                <a16:creationId xmlns:a16="http://schemas.microsoft.com/office/drawing/2014/main" id="{F1F93B32-FA01-5D56-30E7-BE427CCFE4DE}"/>
              </a:ext>
            </a:extLst>
          </p:cNvPr>
          <p:cNvSpPr/>
          <p:nvPr/>
        </p:nvSpPr>
        <p:spPr>
          <a:xfrm>
            <a:off x="2077641" y="4067349"/>
            <a:ext cx="126504" cy="227112"/>
          </a:xfrm>
          <a:prstGeom prst="rect">
            <a:avLst/>
          </a:prstGeom>
          <a:noFill/>
          <a:ln/>
        </p:spPr>
        <p:txBody>
          <a:bodyPr wrap="none" lIns="0" tIns="0" rIns="0" bIns="0" rtlCol="0" anchor="t"/>
          <a:lstStyle/>
          <a:p>
            <a:pPr algn="just">
              <a:lnSpc>
                <a:spcPts val="1750"/>
              </a:lnSpc>
            </a:pPr>
            <a:endParaRPr lang="en-US" sz="1750" dirty="0">
              <a:latin typeface="Algerian" panose="04020705040A02060702" pitchFamily="82" charset="0"/>
            </a:endParaRPr>
          </a:p>
        </p:txBody>
      </p:sp>
      <p:sp>
        <p:nvSpPr>
          <p:cNvPr id="19" name="Text 16">
            <a:extLst>
              <a:ext uri="{FF2B5EF4-FFF2-40B4-BE49-F238E27FC236}">
                <a16:creationId xmlns:a16="http://schemas.microsoft.com/office/drawing/2014/main" id="{F1A9DA41-095E-1CD4-6555-8FD6525E615A}"/>
              </a:ext>
            </a:extLst>
          </p:cNvPr>
          <p:cNvSpPr/>
          <p:nvPr/>
        </p:nvSpPr>
        <p:spPr>
          <a:xfrm>
            <a:off x="7590731" y="4067349"/>
            <a:ext cx="123131" cy="227112"/>
          </a:xfrm>
          <a:prstGeom prst="rect">
            <a:avLst/>
          </a:prstGeom>
          <a:noFill/>
          <a:ln/>
        </p:spPr>
        <p:txBody>
          <a:bodyPr wrap="none" lIns="0" tIns="0" rIns="0" bIns="0" rtlCol="0" anchor="t"/>
          <a:lstStyle/>
          <a:p>
            <a:pPr algn="just">
              <a:lnSpc>
                <a:spcPts val="1750"/>
              </a:lnSpc>
            </a:pPr>
            <a:endParaRPr lang="en-US" sz="1750" dirty="0">
              <a:latin typeface="Algerian" panose="04020705040A02060702" pitchFamily="82" charset="0"/>
            </a:endParaRPr>
          </a:p>
        </p:txBody>
      </p:sp>
      <p:pic>
        <p:nvPicPr>
          <p:cNvPr id="22" name="Picture 21">
            <a:extLst>
              <a:ext uri="{FF2B5EF4-FFF2-40B4-BE49-F238E27FC236}">
                <a16:creationId xmlns:a16="http://schemas.microsoft.com/office/drawing/2014/main" id="{F7AEEB2E-A99A-A492-73A2-1041D90B6D0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85795"/>
          <a:stretch/>
        </p:blipFill>
        <p:spPr>
          <a:xfrm>
            <a:off x="-1" y="-1"/>
            <a:ext cx="12192000" cy="974196"/>
          </a:xfrm>
          <a:prstGeom prst="rect">
            <a:avLst/>
          </a:prstGeom>
        </p:spPr>
      </p:pic>
      <p:sp>
        <p:nvSpPr>
          <p:cNvPr id="24" name="TextBox 23">
            <a:extLst>
              <a:ext uri="{FF2B5EF4-FFF2-40B4-BE49-F238E27FC236}">
                <a16:creationId xmlns:a16="http://schemas.microsoft.com/office/drawing/2014/main" id="{D264BB31-7C9E-3A48-5478-594AC7A5A16F}"/>
              </a:ext>
            </a:extLst>
          </p:cNvPr>
          <p:cNvSpPr txBox="1"/>
          <p:nvPr/>
        </p:nvSpPr>
        <p:spPr>
          <a:xfrm>
            <a:off x="557980" y="3071172"/>
            <a:ext cx="11076037" cy="646331"/>
          </a:xfrm>
          <a:prstGeom prst="rect">
            <a:avLst/>
          </a:prstGeom>
          <a:noFill/>
        </p:spPr>
        <p:txBody>
          <a:bodyPr wrap="square" rtlCol="0">
            <a:spAutoFit/>
          </a:bodyPr>
          <a:lstStyle/>
          <a:p>
            <a:pPr algn="ctr"/>
            <a:r>
              <a:rPr lang="en-US" sz="3600" b="1" kern="100" dirty="0">
                <a:solidFill>
                  <a:srgbClr val="002060"/>
                </a:solidFill>
                <a:latin typeface="Arial" panose="020B0604020202020204" pitchFamily="34" charset="0"/>
                <a:ea typeface="Calibri" panose="020F0502020204030204" pitchFamily="34" charset="0"/>
                <a:cs typeface="Arial" panose="020B0604020202020204" pitchFamily="34" charset="0"/>
              </a:rPr>
              <a:t>THANK YOU FOR YOUR ATTENTION</a:t>
            </a:r>
            <a:endParaRPr lang="mn-MN" sz="36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42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mn-MN" sz="4000" dirty="0">
                <a:solidFill>
                  <a:srgbClr val="002060"/>
                </a:solidFill>
                <a:latin typeface="Arial" panose="020B0604020202020204" pitchFamily="34" charset="0"/>
                <a:cs typeface="Arial" panose="020B0604020202020204" pitchFamily="34" charset="0"/>
              </a:rPr>
              <a:t>Шүүхийн цахимжилт</a:t>
            </a:r>
            <a:r>
              <a:rPr lang="en-US" sz="4000" dirty="0">
                <a:solidFill>
                  <a:srgbClr val="002060"/>
                </a:solidFill>
                <a:latin typeface="Arial" panose="020B0604020202020204" pitchFamily="34" charset="0"/>
                <a:cs typeface="Arial" panose="020B0604020202020204" pitchFamily="34" charset="0"/>
              </a:rPr>
              <a:t> </a:t>
            </a:r>
          </a:p>
        </p:txBody>
      </p:sp>
      <p:sp>
        <p:nvSpPr>
          <p:cNvPr id="20" name="Google Shape;244;p11">
            <a:extLst>
              <a:ext uri="{FF2B5EF4-FFF2-40B4-BE49-F238E27FC236}">
                <a16:creationId xmlns:a16="http://schemas.microsoft.com/office/drawing/2014/main" id="{FF974177-DF77-4478-B63B-668E34B74CAF}"/>
              </a:ext>
            </a:extLst>
          </p:cNvPr>
          <p:cNvSpPr/>
          <p:nvPr/>
        </p:nvSpPr>
        <p:spPr>
          <a:xfrm>
            <a:off x="1154174" y="1944646"/>
            <a:ext cx="9883652" cy="2022167"/>
          </a:xfrm>
          <a:prstGeom prst="rect">
            <a:avLst/>
          </a:prstGeom>
          <a:solidFill>
            <a:srgbClr val="FEF5E7"/>
          </a:solidFill>
          <a:ln w="38100">
            <a:solidFill>
              <a:srgbClr val="002060"/>
            </a:solidFill>
          </a:ln>
          <a:effectLst>
            <a:outerShdw blurRad="63500" sx="102000" sy="102000" algn="ctr" rotWithShape="0">
              <a:srgbClr val="000000">
                <a:alpha val="20000"/>
              </a:srgbClr>
            </a:outerShdw>
          </a:effectLst>
        </p:spPr>
        <p:style>
          <a:lnRef idx="0">
            <a:scrgbClr r="0" g="0" b="0"/>
          </a:lnRef>
          <a:fillRef idx="1003">
            <a:schemeClr val="lt1"/>
          </a:fillRef>
          <a:effectRef idx="0">
            <a:scrgbClr r="0" g="0" b="0"/>
          </a:effectRef>
          <a:fontRef idx="major"/>
        </p:style>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sp>
        <p:nvSpPr>
          <p:cNvPr id="21" name="Google Shape;251;p11">
            <a:extLst>
              <a:ext uri="{FF2B5EF4-FFF2-40B4-BE49-F238E27FC236}">
                <a16:creationId xmlns:a16="http://schemas.microsoft.com/office/drawing/2014/main" id="{2367E08A-0F63-41E0-9BD9-C978796E1548}"/>
              </a:ext>
            </a:extLst>
          </p:cNvPr>
          <p:cNvSpPr txBox="1"/>
          <p:nvPr/>
        </p:nvSpPr>
        <p:spPr>
          <a:xfrm>
            <a:off x="2494231" y="2819733"/>
            <a:ext cx="669940" cy="523220"/>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endParaRPr sz="2800" b="1" dirty="0">
              <a:solidFill>
                <a:schemeClr val="accent4"/>
              </a:solidFill>
              <a:latin typeface="Arial"/>
              <a:ea typeface="Arial"/>
              <a:cs typeface="Arial"/>
              <a:sym typeface="Arial"/>
            </a:endParaRPr>
          </a:p>
        </p:txBody>
      </p:sp>
      <p:sp>
        <p:nvSpPr>
          <p:cNvPr id="22" name="Google Shape;258;p11">
            <a:extLst>
              <a:ext uri="{FF2B5EF4-FFF2-40B4-BE49-F238E27FC236}">
                <a16:creationId xmlns:a16="http://schemas.microsoft.com/office/drawing/2014/main" id="{1BA46CAD-A05A-4A57-A94C-22D849E1E960}"/>
              </a:ext>
            </a:extLst>
          </p:cNvPr>
          <p:cNvSpPr txBox="1"/>
          <p:nvPr/>
        </p:nvSpPr>
        <p:spPr>
          <a:xfrm>
            <a:off x="1154174" y="3217694"/>
            <a:ext cx="922561" cy="369291"/>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b="1" dirty="0">
                <a:solidFill>
                  <a:schemeClr val="lt1"/>
                </a:solidFill>
                <a:latin typeface="Arial"/>
                <a:ea typeface="Arial"/>
                <a:cs typeface="Arial"/>
                <a:sym typeface="Arial"/>
              </a:rPr>
              <a:t> </a:t>
            </a:r>
          </a:p>
        </p:txBody>
      </p:sp>
      <p:sp>
        <p:nvSpPr>
          <p:cNvPr id="23" name="Google Shape;277;p11">
            <a:extLst>
              <a:ext uri="{FF2B5EF4-FFF2-40B4-BE49-F238E27FC236}">
                <a16:creationId xmlns:a16="http://schemas.microsoft.com/office/drawing/2014/main" id="{E3286351-8883-431E-A294-7C8CD3F17A52}"/>
              </a:ext>
            </a:extLst>
          </p:cNvPr>
          <p:cNvSpPr txBox="1"/>
          <p:nvPr/>
        </p:nvSpPr>
        <p:spPr>
          <a:xfrm>
            <a:off x="1154174" y="2208969"/>
            <a:ext cx="9883652" cy="1477287"/>
          </a:xfrm>
          <a:prstGeom prst="rect">
            <a:avLst/>
          </a:prstGeom>
          <a:noFill/>
          <a:ln>
            <a:noFill/>
          </a:ln>
        </p:spPr>
        <p:txBody>
          <a:bodyPr spcFirstLastPara="1" wrap="square" lIns="91425" tIns="45700" rIns="91425" bIns="45700" anchor="t" anchorCtr="0">
            <a:spAutoFit/>
          </a:bodyPr>
          <a:lstStyle/>
          <a:p>
            <a:pPr lvl="0" algn="just"/>
            <a:r>
              <a:rPr lang="mn-MN" b="1" i="1" dirty="0">
                <a:solidFill>
                  <a:srgbClr val="002060"/>
                </a:solidFill>
                <a:latin typeface="Arial" panose="020B0604020202020204" pitchFamily="34" charset="0"/>
                <a:ea typeface="Arial"/>
                <a:cs typeface="Arial" panose="020B0604020202020204" pitchFamily="34" charset="0"/>
                <a:sym typeface="Arial"/>
              </a:rPr>
              <a:t>Шүүхэд хандах эрх бол ардчилсан засаглал, хууль ёсны үндэс суурь хэдий ч дэлхий даяар олон хүн шүүхэд хандахад алслагдсан байршил, өндөр зардал, бусад олон хүчин зүйлээс шалтгаалж хүндрэл бэрхшээлтэй тулгарсаар байна. Эдгээр саадыг арилгах, илүү хүртээмжтэй, үр ашигтай хууль зүйн тогтолцоог бий болгоход шүүхийн үйл ажиллагааг цахимжуулах нь чухал боломж юм. </a:t>
            </a:r>
          </a:p>
        </p:txBody>
      </p:sp>
      <p:sp>
        <p:nvSpPr>
          <p:cNvPr id="24" name="Google Shape;244;p11">
            <a:extLst>
              <a:ext uri="{FF2B5EF4-FFF2-40B4-BE49-F238E27FC236}">
                <a16:creationId xmlns:a16="http://schemas.microsoft.com/office/drawing/2014/main" id="{D5D61F50-0281-4B20-BFB6-21421BC3B6AE}"/>
              </a:ext>
            </a:extLst>
          </p:cNvPr>
          <p:cNvSpPr/>
          <p:nvPr/>
        </p:nvSpPr>
        <p:spPr>
          <a:xfrm>
            <a:off x="1154174" y="4393410"/>
            <a:ext cx="9883652" cy="2022167"/>
          </a:xfrm>
          <a:prstGeom prst="rect">
            <a:avLst/>
          </a:prstGeom>
          <a:solidFill>
            <a:srgbClr val="FEF5E7"/>
          </a:solidFill>
          <a:ln w="38100">
            <a:solidFill>
              <a:schemeClr val="tx1"/>
            </a:solidFill>
          </a:ln>
          <a:effectLst>
            <a:outerShdw blurRad="63500" sx="102000" sy="102000" algn="ctr" rotWithShape="0">
              <a:srgbClr val="000000">
                <a:alpha val="20000"/>
              </a:srgbClr>
            </a:outerShdw>
          </a:effectLst>
        </p:spPr>
        <p:style>
          <a:lnRef idx="0">
            <a:scrgbClr r="0" g="0" b="0"/>
          </a:lnRef>
          <a:fillRef idx="1003">
            <a:schemeClr val="lt1"/>
          </a:fillRef>
          <a:effectRef idx="0">
            <a:scrgbClr r="0" g="0" b="0"/>
          </a:effectRef>
          <a:fontRef idx="major"/>
        </p:style>
        <p:txBody>
          <a:bodyPr spcFirstLastPara="1" wrap="square" lIns="91425" tIns="45700" rIns="91425" bIns="45700" anchor="ctr" anchorCtr="0">
            <a:noAutofit/>
          </a:bodyPr>
          <a:lstStyle/>
          <a:p>
            <a:pPr lvl="0" algn="just"/>
            <a:r>
              <a:rPr lang="mn-MN" b="1" i="1" dirty="0">
                <a:solidFill>
                  <a:srgbClr val="002060"/>
                </a:solidFill>
                <a:latin typeface="Arial" panose="020B0604020202020204" pitchFamily="34" charset="0"/>
                <a:ea typeface="Arial"/>
                <a:cs typeface="Arial" panose="020B0604020202020204" pitchFamily="34" charset="0"/>
                <a:sym typeface="Arial"/>
              </a:rPr>
              <a:t>Шүүхийн цахимжилт гэдэг нь хэрэг хянан шийдвэрлэхтэй холбоотой ялгамжтай үйл ажиллагаа бүрийг тодорхойлж, тэдгээрийг цахимжуулах хэрэгцээ шаардлагыг эдийн засгийн үр ашиг талаас нь нарийн тодорхойлох, мөн түүнээс гарах давуу тал, үүсэж болох эрсдэл түүний дотор хүний эрх, технологийн боломж, нөхцөл зэргийг бүхэлд нь хамарсан үйл явц   гэж үзэж болно.</a:t>
            </a:r>
          </a:p>
        </p:txBody>
      </p:sp>
    </p:spTree>
    <p:extLst>
      <p:ext uri="{BB962C8B-B14F-4D97-AF65-F5344CB8AC3E}">
        <p14:creationId xmlns:p14="http://schemas.microsoft.com/office/powerpoint/2010/main" val="322209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4138"/>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4000" dirty="0">
                <a:solidFill>
                  <a:srgbClr val="002060"/>
                </a:solidFill>
                <a:latin typeface="Arial" panose="020B0604020202020204" pitchFamily="34" charset="0"/>
                <a:cs typeface="Arial" panose="020B0604020202020204" pitchFamily="34" charset="0"/>
              </a:rPr>
              <a:t>Шүүхийн цахимжилт</a:t>
            </a:r>
            <a:endParaRPr lang="en-US" sz="4000" dirty="0">
              <a:solidFill>
                <a:srgbClr val="002060"/>
              </a:solidFill>
              <a:latin typeface="Arial" panose="020B0604020202020204" pitchFamily="34" charset="0"/>
              <a:cs typeface="Arial" panose="020B0604020202020204" pitchFamily="34" charset="0"/>
            </a:endParaRPr>
          </a:p>
        </p:txBody>
      </p:sp>
      <p:sp>
        <p:nvSpPr>
          <p:cNvPr id="11" name="Text Placeholder 1">
            <a:extLst>
              <a:ext uri="{FF2B5EF4-FFF2-40B4-BE49-F238E27FC236}">
                <a16:creationId xmlns:a16="http://schemas.microsoft.com/office/drawing/2014/main" id="{AB4DEF08-A767-418A-B286-D03406D88FDD}"/>
              </a:ext>
            </a:extLst>
          </p:cNvPr>
          <p:cNvSpPr txBox="1">
            <a:spLocks/>
          </p:cNvSpPr>
          <p:nvPr/>
        </p:nvSpPr>
        <p:spPr>
          <a:xfrm>
            <a:off x="581192" y="2203787"/>
            <a:ext cx="4757482" cy="557784"/>
          </a:xfr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mn-MN" sz="2000" b="1" dirty="0">
                <a:solidFill>
                  <a:srgbClr val="002060"/>
                </a:solidFill>
                <a:latin typeface="Arial" panose="020B0604020202020204" pitchFamily="34" charset="0"/>
                <a:cs typeface="Arial" panose="020B0604020202020204" pitchFamily="34" charset="0"/>
              </a:rPr>
              <a:t>ДАВУУ ТАЛ</a:t>
            </a:r>
            <a:endParaRPr lang="en-US" sz="2000" b="1" dirty="0">
              <a:solidFill>
                <a:srgbClr val="002060"/>
              </a:solidFill>
              <a:latin typeface="Arial" panose="020B0604020202020204" pitchFamily="34" charset="0"/>
              <a:cs typeface="Arial" panose="020B0604020202020204" pitchFamily="34" charset="0"/>
            </a:endParaRPr>
          </a:p>
        </p:txBody>
      </p:sp>
      <p:sp>
        <p:nvSpPr>
          <p:cNvPr id="12" name="Content Placeholder 2">
            <a:extLst>
              <a:ext uri="{FF2B5EF4-FFF2-40B4-BE49-F238E27FC236}">
                <a16:creationId xmlns:a16="http://schemas.microsoft.com/office/drawing/2014/main" id="{702B2F6B-48BD-4652-B423-98A2102A1487}"/>
              </a:ext>
            </a:extLst>
          </p:cNvPr>
          <p:cNvSpPr txBox="1">
            <a:spLocks/>
          </p:cNvSpPr>
          <p:nvPr/>
        </p:nvSpPr>
        <p:spPr>
          <a:xfrm>
            <a:off x="741615" y="2886302"/>
            <a:ext cx="4757479" cy="2131499"/>
          </a:xfr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mn-MN" sz="2400" dirty="0">
                <a:solidFill>
                  <a:srgbClr val="002060"/>
                </a:solidFill>
                <a:latin typeface="Arial" panose="020B0604020202020204" pitchFamily="34" charset="0"/>
                <a:cs typeface="Arial" panose="020B0604020202020204" pitchFamily="34" charset="0"/>
              </a:rPr>
              <a:t>Шүүхийн үйл ажиллагааны удаашралыг бууруулах</a:t>
            </a:r>
          </a:p>
          <a:p>
            <a:r>
              <a:rPr lang="mn-MN" sz="2400" dirty="0">
                <a:solidFill>
                  <a:srgbClr val="002060"/>
                </a:solidFill>
                <a:latin typeface="Arial" panose="020B0604020202020204" pitchFamily="34" charset="0"/>
                <a:cs typeface="Arial" panose="020B0604020202020204" pitchFamily="34" charset="0"/>
              </a:rPr>
              <a:t>Иргэдэд хялбар үр дүнтэй үйлчилгээ үзүүлэхэд үр нөлөөтэй арга хэрэгсэл  болох</a:t>
            </a:r>
          </a:p>
          <a:p>
            <a:r>
              <a:rPr lang="mn-MN" sz="2400" dirty="0">
                <a:solidFill>
                  <a:srgbClr val="002060"/>
                </a:solidFill>
                <a:latin typeface="Arial" panose="020B0604020202020204" pitchFamily="34" charset="0"/>
                <a:cs typeface="Arial" panose="020B0604020202020204" pitchFamily="34" charset="0"/>
              </a:rPr>
              <a:t>Шүүхийн үйл ажиллагаа ил тод, түргэн шуурхай болох</a:t>
            </a:r>
            <a:endParaRPr lang="en-US" sz="2400" dirty="0">
              <a:solidFill>
                <a:srgbClr val="002060"/>
              </a:solidFill>
              <a:latin typeface="Arial" panose="020B0604020202020204" pitchFamily="34" charset="0"/>
              <a:cs typeface="Arial" panose="020B0604020202020204" pitchFamily="34" charset="0"/>
            </a:endParaRPr>
          </a:p>
        </p:txBody>
      </p:sp>
      <p:sp>
        <p:nvSpPr>
          <p:cNvPr id="13" name="Text Placeholder 3">
            <a:extLst>
              <a:ext uri="{FF2B5EF4-FFF2-40B4-BE49-F238E27FC236}">
                <a16:creationId xmlns:a16="http://schemas.microsoft.com/office/drawing/2014/main" id="{FD27A8E2-5235-4B99-876F-0669B7940837}"/>
              </a:ext>
            </a:extLst>
          </p:cNvPr>
          <p:cNvSpPr txBox="1">
            <a:spLocks/>
          </p:cNvSpPr>
          <p:nvPr/>
        </p:nvSpPr>
        <p:spPr>
          <a:xfrm>
            <a:off x="6251078" y="2208198"/>
            <a:ext cx="4757483" cy="553373"/>
          </a:xfr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mn-MN" sz="2000" b="1" dirty="0">
                <a:solidFill>
                  <a:srgbClr val="002060"/>
                </a:solidFill>
                <a:latin typeface="Arial" panose="020B0604020202020204" pitchFamily="34" charset="0"/>
                <a:cs typeface="Arial" panose="020B0604020202020204" pitchFamily="34" charset="0"/>
              </a:rPr>
              <a:t>НЭМЭГДҮҮЛЭХ ХЭРЭГЦЭЭ ШААРДЛАГА</a:t>
            </a:r>
            <a:endParaRPr lang="en-US" sz="2000" b="1" dirty="0">
              <a:solidFill>
                <a:srgbClr val="002060"/>
              </a:solidFill>
              <a:latin typeface="Arial" panose="020B0604020202020204" pitchFamily="34" charset="0"/>
              <a:cs typeface="Arial" panose="020B0604020202020204" pitchFamily="34" charset="0"/>
            </a:endParaRPr>
          </a:p>
        </p:txBody>
      </p:sp>
      <p:sp>
        <p:nvSpPr>
          <p:cNvPr id="14" name="Content Placeholder 4">
            <a:extLst>
              <a:ext uri="{FF2B5EF4-FFF2-40B4-BE49-F238E27FC236}">
                <a16:creationId xmlns:a16="http://schemas.microsoft.com/office/drawing/2014/main" id="{EF45F7DC-94A0-4A1A-88CB-5F243C6DDC11}"/>
              </a:ext>
            </a:extLst>
          </p:cNvPr>
          <p:cNvSpPr txBox="1">
            <a:spLocks/>
          </p:cNvSpPr>
          <p:nvPr/>
        </p:nvSpPr>
        <p:spPr>
          <a:xfrm>
            <a:off x="6510038" y="2902343"/>
            <a:ext cx="4757484" cy="2131499"/>
          </a:xfr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mn-MN" sz="2400" dirty="0">
                <a:solidFill>
                  <a:srgbClr val="002060"/>
                </a:solidFill>
                <a:latin typeface="Arial" panose="020B0604020202020204" pitchFamily="34" charset="0"/>
                <a:cs typeface="Arial" panose="020B0604020202020204" pitchFamily="34" charset="0"/>
              </a:rPr>
              <a:t>Мэдээллийн технологийг хэрэглэж дадаагүй хэргийн оролцогч</a:t>
            </a:r>
          </a:p>
          <a:p>
            <a:r>
              <a:rPr lang="mn-MN" sz="2400" dirty="0">
                <a:solidFill>
                  <a:srgbClr val="002060"/>
                </a:solidFill>
                <a:latin typeface="Arial" panose="020B0604020202020204" pitchFamily="34" charset="0"/>
                <a:cs typeface="Arial" panose="020B0604020202020204" pitchFamily="34" charset="0"/>
              </a:rPr>
              <a:t>Өмгөөлөгчгүйгээр оролцож байгаа зохигч</a:t>
            </a:r>
            <a:endParaRPr 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225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394448" y="1503842"/>
            <a:ext cx="115857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3200" dirty="0">
                <a:solidFill>
                  <a:srgbClr val="002060"/>
                </a:solidFill>
                <a:latin typeface="Arial" panose="020B0604020202020204" pitchFamily="34" charset="0"/>
                <a:cs typeface="Arial" panose="020B0604020202020204" pitchFamily="34" charset="0"/>
              </a:rPr>
              <a:t>Шүүхийн цахимжилт тэр дундаа иргэний хэрэг хянан шийдвэрлэх  ажиллагааг цахимжуулах үйл явц хууль эрх зүйн зохицуулалтын хүрээнд</a:t>
            </a:r>
            <a:endParaRPr lang="en-US" sz="3200" dirty="0">
              <a:solidFill>
                <a:srgbClr val="002060"/>
              </a:solidFill>
              <a:latin typeface="Arial" panose="020B0604020202020204" pitchFamily="34" charset="0"/>
              <a:cs typeface="Arial" panose="020B0604020202020204" pitchFamily="34" charset="0"/>
            </a:endParaRPr>
          </a:p>
          <a:p>
            <a:pPr algn="ctr"/>
            <a:endParaRPr lang="en-US" sz="3200" dirty="0">
              <a:solidFill>
                <a:srgbClr val="002060"/>
              </a:solidFill>
              <a:latin typeface="Arial" panose="020B0604020202020204" pitchFamily="34" charset="0"/>
              <a:cs typeface="Arial" panose="020B0604020202020204" pitchFamily="34" charset="0"/>
            </a:endParaRPr>
          </a:p>
        </p:txBody>
      </p:sp>
      <p:graphicFrame>
        <p:nvGraphicFramePr>
          <p:cNvPr id="11" name="Table 4">
            <a:extLst>
              <a:ext uri="{FF2B5EF4-FFF2-40B4-BE49-F238E27FC236}">
                <a16:creationId xmlns:a16="http://schemas.microsoft.com/office/drawing/2014/main" id="{CAE760ED-1C34-4542-8CAF-B4C7213DAED8}"/>
              </a:ext>
            </a:extLst>
          </p:cNvPr>
          <p:cNvGraphicFramePr>
            <a:graphicFrameLocks/>
          </p:cNvGraphicFramePr>
          <p:nvPr>
            <p:extLst>
              <p:ext uri="{D42A27DB-BD31-4B8C-83A1-F6EECF244321}">
                <p14:modId xmlns:p14="http://schemas.microsoft.com/office/powerpoint/2010/main" val="2399146259"/>
              </p:ext>
            </p:extLst>
          </p:nvPr>
        </p:nvGraphicFramePr>
        <p:xfrm>
          <a:off x="1190170" y="3429000"/>
          <a:ext cx="9811656" cy="1911464"/>
        </p:xfrm>
        <a:graphic>
          <a:graphicData uri="http://schemas.openxmlformats.org/drawingml/2006/table">
            <a:tbl>
              <a:tblPr firstRow="1" bandRow="1">
                <a:tableStyleId>{5C22544A-7EE6-4342-B048-85BDC9FD1C3A}</a:tableStyleId>
              </a:tblPr>
              <a:tblGrid>
                <a:gridCol w="3270552">
                  <a:extLst>
                    <a:ext uri="{9D8B030D-6E8A-4147-A177-3AD203B41FA5}">
                      <a16:colId xmlns:a16="http://schemas.microsoft.com/office/drawing/2014/main" val="3628234326"/>
                    </a:ext>
                  </a:extLst>
                </a:gridCol>
                <a:gridCol w="3277701">
                  <a:extLst>
                    <a:ext uri="{9D8B030D-6E8A-4147-A177-3AD203B41FA5}">
                      <a16:colId xmlns:a16="http://schemas.microsoft.com/office/drawing/2014/main" val="1083199451"/>
                    </a:ext>
                  </a:extLst>
                </a:gridCol>
                <a:gridCol w="3263403">
                  <a:extLst>
                    <a:ext uri="{9D8B030D-6E8A-4147-A177-3AD203B41FA5}">
                      <a16:colId xmlns:a16="http://schemas.microsoft.com/office/drawing/2014/main" val="1334118722"/>
                    </a:ext>
                  </a:extLst>
                </a:gridCol>
              </a:tblGrid>
              <a:tr h="1799772">
                <a:tc>
                  <a:txBody>
                    <a:bodyPr/>
                    <a:lstStyle/>
                    <a:p>
                      <a:pPr algn="ctr"/>
                      <a:r>
                        <a:rPr lang="mn-MN" altLang="ko-KR" sz="2400" dirty="0">
                          <a:solidFill>
                            <a:srgbClr val="002060"/>
                          </a:solidFill>
                          <a:latin typeface="Arial" panose="020B0604020202020204" pitchFamily="34" charset="0"/>
                          <a:cs typeface="Arial" panose="020B0604020202020204" pitchFamily="34" charset="0"/>
                        </a:rPr>
                        <a:t>Алсын хараа-2050</a:t>
                      </a:r>
                      <a:endParaRPr lang="ko-KR" altLang="en-US" sz="2400" b="0" dirty="0">
                        <a:solidFill>
                          <a:srgbClr val="002060"/>
                        </a:solidFill>
                        <a:latin typeface="Arial" panose="020B0604020202020204" pitchFamily="34" charset="0"/>
                        <a:cs typeface="Arial" panose="020B0604020202020204" pitchFamily="34" charset="0"/>
                      </a:endParaRPr>
                    </a:p>
                  </a:txBody>
                  <a:tcPr marL="224212" marR="224212" marT="224212" marB="224212"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EF5E7"/>
                    </a:solidFill>
                  </a:tcPr>
                </a:tc>
                <a:tc>
                  <a:txBody>
                    <a:bodyPr/>
                    <a:lstStyle/>
                    <a:p>
                      <a:pPr algn="ctr"/>
                      <a:r>
                        <a:rPr lang="mn-MN" sz="2400" kern="1200" dirty="0">
                          <a:solidFill>
                            <a:srgbClr val="002060"/>
                          </a:solidFill>
                          <a:effectLst/>
                          <a:latin typeface="Arial" panose="020B0604020202020204" pitchFamily="34" charset="0"/>
                          <a:cs typeface="Arial" panose="020B0604020202020204" pitchFamily="34" charset="0"/>
                        </a:rPr>
                        <a:t>Шүүхийн тухай хууль /Шинэчилсэн найруулга/</a:t>
                      </a:r>
                      <a:endParaRPr lang="ko-KR" altLang="en-US" sz="2400" b="0" dirty="0">
                        <a:solidFill>
                          <a:srgbClr val="002060"/>
                        </a:solidFill>
                        <a:latin typeface="Arial" panose="020B0604020202020204" pitchFamily="34" charset="0"/>
                        <a:cs typeface="Arial" panose="020B0604020202020204" pitchFamily="34" charset="0"/>
                      </a:endParaRPr>
                    </a:p>
                  </a:txBody>
                  <a:tcPr marL="224212" marR="224212" marT="224212" marB="224212"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EF5E7"/>
                    </a:solidFill>
                  </a:tcPr>
                </a:tc>
                <a:tc>
                  <a:txBody>
                    <a:bodyPr/>
                    <a:lstStyle/>
                    <a:p>
                      <a:pPr algn="ctr"/>
                      <a:r>
                        <a:rPr lang="mn-MN" altLang="ko-KR" sz="2400" dirty="0">
                          <a:solidFill>
                            <a:srgbClr val="002060"/>
                          </a:solidFill>
                          <a:latin typeface="Arial" panose="020B0604020202020204" pitchFamily="34" charset="0"/>
                          <a:cs typeface="Arial" panose="020B0604020202020204" pitchFamily="34" charset="0"/>
                        </a:rPr>
                        <a:t>Иргэний хэрэг шүүхэд хянан шийдвэрлэх тухай хууль</a:t>
                      </a:r>
                      <a:endParaRPr lang="ko-KR" altLang="en-US" sz="2400" b="0" dirty="0">
                        <a:solidFill>
                          <a:srgbClr val="002060"/>
                        </a:solidFill>
                        <a:latin typeface="Arial" panose="020B0604020202020204" pitchFamily="34" charset="0"/>
                        <a:cs typeface="Arial" panose="020B0604020202020204" pitchFamily="34" charset="0"/>
                      </a:endParaRPr>
                    </a:p>
                  </a:txBody>
                  <a:tcPr marL="224212" marR="224212" marT="224212" marB="224212"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EF5E7"/>
                    </a:solidFill>
                  </a:tcPr>
                </a:tc>
                <a:extLst>
                  <a:ext uri="{0D108BD9-81ED-4DB2-BD59-A6C34878D82A}">
                    <a16:rowId xmlns:a16="http://schemas.microsoft.com/office/drawing/2014/main" val="4160608299"/>
                  </a:ext>
                </a:extLst>
              </a:tr>
            </a:tbl>
          </a:graphicData>
        </a:graphic>
      </p:graphicFrame>
    </p:spTree>
    <p:extLst>
      <p:ext uri="{BB962C8B-B14F-4D97-AF65-F5344CB8AC3E}">
        <p14:creationId xmlns:p14="http://schemas.microsoft.com/office/powerpoint/2010/main" val="1585493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4000" dirty="0">
                <a:solidFill>
                  <a:srgbClr val="002060"/>
                </a:solidFill>
                <a:latin typeface="Arial" panose="020B0604020202020204" pitchFamily="34" charset="0"/>
                <a:cs typeface="Arial" panose="020B0604020202020204" pitchFamily="34" charset="0"/>
              </a:rPr>
              <a:t>Цахим платформууд</a:t>
            </a:r>
            <a:endParaRPr lang="en-US" sz="4000" dirty="0">
              <a:solidFill>
                <a:srgbClr val="002060"/>
              </a:solidFill>
              <a:latin typeface="Arial" panose="020B0604020202020204" pitchFamily="34" charset="0"/>
              <a:cs typeface="Arial" panose="020B0604020202020204" pitchFamily="34" charset="0"/>
            </a:endParaRPr>
          </a:p>
        </p:txBody>
      </p:sp>
      <p:sp>
        <p:nvSpPr>
          <p:cNvPr id="12" name="Google Shape;244;p11">
            <a:extLst>
              <a:ext uri="{FF2B5EF4-FFF2-40B4-BE49-F238E27FC236}">
                <a16:creationId xmlns:a16="http://schemas.microsoft.com/office/drawing/2014/main" id="{2997DBF2-5388-4DD4-AA0D-4C099E28E5AC}"/>
              </a:ext>
            </a:extLst>
          </p:cNvPr>
          <p:cNvSpPr/>
          <p:nvPr/>
        </p:nvSpPr>
        <p:spPr>
          <a:xfrm>
            <a:off x="1161959" y="2431116"/>
            <a:ext cx="9868077" cy="972000"/>
          </a:xfrm>
          <a:prstGeom prst="rect">
            <a:avLst/>
          </a:prstGeom>
          <a:solidFill>
            <a:srgbClr val="FEF5E7"/>
          </a:solidFill>
          <a:ln>
            <a:solidFill>
              <a:srgbClr val="002060"/>
            </a:solidFill>
          </a:ln>
          <a:effectLst>
            <a:outerShdw blurRad="63500" sx="102000" sy="102000" algn="ctr" rotWithShape="0">
              <a:srgbClr val="000000">
                <a:alpha val="2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700">
              <a:solidFill>
                <a:schemeClr val="lt1"/>
              </a:solidFill>
              <a:latin typeface="Arial"/>
              <a:ea typeface="Arial"/>
              <a:cs typeface="Arial"/>
              <a:sym typeface="Arial"/>
            </a:endParaRPr>
          </a:p>
        </p:txBody>
      </p:sp>
      <p:grpSp>
        <p:nvGrpSpPr>
          <p:cNvPr id="13" name="Google Shape;245;p11">
            <a:extLst>
              <a:ext uri="{FF2B5EF4-FFF2-40B4-BE49-F238E27FC236}">
                <a16:creationId xmlns:a16="http://schemas.microsoft.com/office/drawing/2014/main" id="{33013255-E09F-49C2-B382-F0C18397AB32}"/>
              </a:ext>
            </a:extLst>
          </p:cNvPr>
          <p:cNvGrpSpPr/>
          <p:nvPr/>
        </p:nvGrpSpPr>
        <p:grpSpPr>
          <a:xfrm>
            <a:off x="1126340" y="2424017"/>
            <a:ext cx="2293492" cy="972000"/>
            <a:chOff x="1342404" y="1890612"/>
            <a:chExt cx="2509515" cy="1049822"/>
          </a:xfrm>
        </p:grpSpPr>
        <p:grpSp>
          <p:nvGrpSpPr>
            <p:cNvPr id="14" name="Google Shape;246;p11">
              <a:extLst>
                <a:ext uri="{FF2B5EF4-FFF2-40B4-BE49-F238E27FC236}">
                  <a16:creationId xmlns:a16="http://schemas.microsoft.com/office/drawing/2014/main" id="{13501E9E-2B30-4054-8FE1-6D9E2ECD183D}"/>
                </a:ext>
              </a:extLst>
            </p:cNvPr>
            <p:cNvGrpSpPr/>
            <p:nvPr/>
          </p:nvGrpSpPr>
          <p:grpSpPr>
            <a:xfrm>
              <a:off x="1342404" y="1890612"/>
              <a:ext cx="2509515" cy="1049822"/>
              <a:chOff x="1822736" y="2564904"/>
              <a:chExt cx="3384376" cy="1415809"/>
            </a:xfrm>
          </p:grpSpPr>
          <p:sp>
            <p:nvSpPr>
              <p:cNvPr id="17" name="Google Shape;247;p11">
                <a:extLst>
                  <a:ext uri="{FF2B5EF4-FFF2-40B4-BE49-F238E27FC236}">
                    <a16:creationId xmlns:a16="http://schemas.microsoft.com/office/drawing/2014/main" id="{2A4754D3-EAFD-4740-949B-22FA59DA3495}"/>
                  </a:ext>
                </a:extLst>
              </p:cNvPr>
              <p:cNvSpPr/>
              <p:nvPr/>
            </p:nvSpPr>
            <p:spPr>
              <a:xfrm>
                <a:off x="1822736" y="2564904"/>
                <a:ext cx="3384376" cy="1415808"/>
              </a:xfrm>
              <a:prstGeom prst="roundRect">
                <a:avLst>
                  <a:gd name="adj" fmla="val 10788"/>
                </a:avLst>
              </a:prstGeom>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sp>
            <p:nvSpPr>
              <p:cNvPr id="18" name="Google Shape;248;p11">
                <a:extLst>
                  <a:ext uri="{FF2B5EF4-FFF2-40B4-BE49-F238E27FC236}">
                    <a16:creationId xmlns:a16="http://schemas.microsoft.com/office/drawing/2014/main" id="{131064BE-8C70-426B-A249-442C89BF28B6}"/>
                  </a:ext>
                </a:extLst>
              </p:cNvPr>
              <p:cNvSpPr/>
              <p:nvPr/>
            </p:nvSpPr>
            <p:spPr>
              <a:xfrm flipH="1">
                <a:off x="1822737" y="2575648"/>
                <a:ext cx="1538088" cy="1405065"/>
              </a:xfrm>
              <a:custGeom>
                <a:avLst/>
                <a:gdLst/>
                <a:ahLst/>
                <a:cxnLst/>
                <a:rect l="l" t="t" r="r" b="b"/>
                <a:pathLst>
                  <a:path w="1572775" h="1405065" extrusionOk="0">
                    <a:moveTo>
                      <a:pt x="1473249" y="0"/>
                    </a:moveTo>
                    <a:cubicBezTo>
                      <a:pt x="1531558" y="20642"/>
                      <a:pt x="1572775" y="76505"/>
                      <a:pt x="1572775" y="141994"/>
                    </a:cubicBezTo>
                    <a:lnTo>
                      <a:pt x="1572775" y="1252328"/>
                    </a:lnTo>
                    <a:cubicBezTo>
                      <a:pt x="1572775" y="1336682"/>
                      <a:pt x="1504392" y="1405065"/>
                      <a:pt x="1420038" y="1405065"/>
                    </a:cubicBezTo>
                    <a:lnTo>
                      <a:pt x="0" y="1405065"/>
                    </a:lnTo>
                    <a:cubicBezTo>
                      <a:pt x="768941" y="1317621"/>
                      <a:pt x="1379064" y="735374"/>
                      <a:pt x="1473249" y="0"/>
                    </a:cubicBezTo>
                    <a:close/>
                  </a:path>
                </a:pathLst>
              </a:custGeom>
              <a:solidFill>
                <a:srgbClr val="FEF5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grpSp>
        <p:sp>
          <p:nvSpPr>
            <p:cNvPr id="15" name="Google Shape;249;p11">
              <a:extLst>
                <a:ext uri="{FF2B5EF4-FFF2-40B4-BE49-F238E27FC236}">
                  <a16:creationId xmlns:a16="http://schemas.microsoft.com/office/drawing/2014/main" id="{8305D3F6-2311-4B0A-8241-93BABD5B4A94}"/>
                </a:ext>
              </a:extLst>
            </p:cNvPr>
            <p:cNvSpPr/>
            <p:nvPr/>
          </p:nvSpPr>
          <p:spPr>
            <a:xfrm>
              <a:off x="2703377" y="2035576"/>
              <a:ext cx="1029833" cy="759894"/>
            </a:xfrm>
            <a:prstGeom prst="rect">
              <a:avLst/>
            </a:prstGeom>
            <a:solidFill>
              <a:srgbClr val="FEF5E7"/>
            </a:solidFill>
            <a:ln>
              <a:noFill/>
            </a:ln>
            <a:effectLst>
              <a:outerShdw blurRad="63500" sx="102000" sy="102000" algn="ctr" rotWithShape="0">
                <a:srgbClr val="000000">
                  <a:alpha val="2196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grpSp>
      <p:sp>
        <p:nvSpPr>
          <p:cNvPr id="19" name="Google Shape;251;p11">
            <a:extLst>
              <a:ext uri="{FF2B5EF4-FFF2-40B4-BE49-F238E27FC236}">
                <a16:creationId xmlns:a16="http://schemas.microsoft.com/office/drawing/2014/main" id="{C076E665-CA0A-4D0F-A6E0-6E62B6AD4B80}"/>
              </a:ext>
            </a:extLst>
          </p:cNvPr>
          <p:cNvSpPr txBox="1"/>
          <p:nvPr/>
        </p:nvSpPr>
        <p:spPr>
          <a:xfrm>
            <a:off x="2494231" y="2611187"/>
            <a:ext cx="669940" cy="523220"/>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sz="2800" b="1" dirty="0">
                <a:solidFill>
                  <a:srgbClr val="002060"/>
                </a:solidFill>
                <a:latin typeface="Arial"/>
                <a:ea typeface="Arial"/>
                <a:cs typeface="Arial"/>
                <a:sym typeface="Arial"/>
              </a:rPr>
              <a:t>01</a:t>
            </a:r>
            <a:endParaRPr sz="2800" b="1" dirty="0">
              <a:solidFill>
                <a:srgbClr val="002060"/>
              </a:solidFill>
              <a:latin typeface="Arial"/>
              <a:ea typeface="Arial"/>
              <a:cs typeface="Arial"/>
              <a:sym typeface="Arial"/>
            </a:endParaRPr>
          </a:p>
        </p:txBody>
      </p:sp>
      <p:sp>
        <p:nvSpPr>
          <p:cNvPr id="20" name="Google Shape;252;p11">
            <a:extLst>
              <a:ext uri="{FF2B5EF4-FFF2-40B4-BE49-F238E27FC236}">
                <a16:creationId xmlns:a16="http://schemas.microsoft.com/office/drawing/2014/main" id="{081011AE-3B89-4455-9E95-6A37FF25F5A0}"/>
              </a:ext>
            </a:extLst>
          </p:cNvPr>
          <p:cNvSpPr/>
          <p:nvPr/>
        </p:nvSpPr>
        <p:spPr>
          <a:xfrm>
            <a:off x="1137002" y="4655784"/>
            <a:ext cx="9868077" cy="972000"/>
          </a:xfrm>
          <a:prstGeom prst="rect">
            <a:avLst/>
          </a:prstGeom>
          <a:solidFill>
            <a:srgbClr val="FEF5E7"/>
          </a:solidFill>
          <a:ln>
            <a:solidFill>
              <a:srgbClr val="002060"/>
            </a:solidFill>
          </a:ln>
          <a:effectLst>
            <a:outerShdw blurRad="63500" sx="102000" sy="102000" algn="ctr" rotWithShape="0">
              <a:srgbClr val="000000">
                <a:alpha val="2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700">
              <a:solidFill>
                <a:schemeClr val="lt1"/>
              </a:solidFill>
              <a:latin typeface="Arial"/>
              <a:ea typeface="Arial"/>
              <a:cs typeface="Arial"/>
              <a:sym typeface="Arial"/>
            </a:endParaRPr>
          </a:p>
        </p:txBody>
      </p:sp>
      <p:grpSp>
        <p:nvGrpSpPr>
          <p:cNvPr id="21" name="Google Shape;253;p11">
            <a:extLst>
              <a:ext uri="{FF2B5EF4-FFF2-40B4-BE49-F238E27FC236}">
                <a16:creationId xmlns:a16="http://schemas.microsoft.com/office/drawing/2014/main" id="{6D209589-A112-4149-8DE1-33CA39BC9093}"/>
              </a:ext>
            </a:extLst>
          </p:cNvPr>
          <p:cNvGrpSpPr/>
          <p:nvPr/>
        </p:nvGrpSpPr>
        <p:grpSpPr>
          <a:xfrm>
            <a:off x="1114792" y="4655784"/>
            <a:ext cx="2293492" cy="972000"/>
            <a:chOff x="1342404" y="1890612"/>
            <a:chExt cx="2509515" cy="1049822"/>
          </a:xfrm>
        </p:grpSpPr>
        <p:grpSp>
          <p:nvGrpSpPr>
            <p:cNvPr id="22" name="Google Shape;254;p11">
              <a:extLst>
                <a:ext uri="{FF2B5EF4-FFF2-40B4-BE49-F238E27FC236}">
                  <a16:creationId xmlns:a16="http://schemas.microsoft.com/office/drawing/2014/main" id="{8F6673CB-4282-483A-A9E8-FD723A58C9B2}"/>
                </a:ext>
              </a:extLst>
            </p:cNvPr>
            <p:cNvGrpSpPr/>
            <p:nvPr/>
          </p:nvGrpSpPr>
          <p:grpSpPr>
            <a:xfrm>
              <a:off x="1342404" y="1890612"/>
              <a:ext cx="2509515" cy="1049822"/>
              <a:chOff x="1822736" y="2564904"/>
              <a:chExt cx="3384376" cy="1415809"/>
            </a:xfrm>
          </p:grpSpPr>
          <p:sp>
            <p:nvSpPr>
              <p:cNvPr id="24" name="Google Shape;255;p11">
                <a:extLst>
                  <a:ext uri="{FF2B5EF4-FFF2-40B4-BE49-F238E27FC236}">
                    <a16:creationId xmlns:a16="http://schemas.microsoft.com/office/drawing/2014/main" id="{29E54875-2260-4AEC-91A3-F18C3CEB531B}"/>
                  </a:ext>
                </a:extLst>
              </p:cNvPr>
              <p:cNvSpPr/>
              <p:nvPr/>
            </p:nvSpPr>
            <p:spPr>
              <a:xfrm>
                <a:off x="1822736" y="2564904"/>
                <a:ext cx="3384376" cy="1415808"/>
              </a:xfrm>
              <a:prstGeom prst="roundRect">
                <a:avLst>
                  <a:gd name="adj" fmla="val 10788"/>
                </a:avLst>
              </a:prstGeom>
              <a:solidFill>
                <a:srgbClr val="002060"/>
              </a:solidFill>
              <a:ln/>
            </p:spPr>
            <p:style>
              <a:lnRef idx="1">
                <a:schemeClr val="accent5"/>
              </a:lnRef>
              <a:fillRef idx="2">
                <a:schemeClr val="accent5"/>
              </a:fillRef>
              <a:effectRef idx="1">
                <a:schemeClr val="accent5"/>
              </a:effectRef>
              <a:fontRef idx="minor">
                <a:schemeClr val="dk1"/>
              </a:fontRef>
            </p:style>
            <p:txBody>
              <a:bodyPr spcFirstLastPara="1" wrap="square" lIns="91425" tIns="45700" rIns="91425" bIns="45700" anchor="ctr" anchorCtr="0">
                <a:noAutofit/>
              </a:bodyPr>
              <a:lstStyle/>
              <a:p>
                <a:pPr marL="0" marR="0" lvl="0" indent="0" rtl="0">
                  <a:spcBef>
                    <a:spcPts val="0"/>
                  </a:spcBef>
                  <a:spcAft>
                    <a:spcPts val="0"/>
                  </a:spcAft>
                  <a:buNone/>
                </a:pPr>
                <a:endParaRPr sz="2700" dirty="0">
                  <a:solidFill>
                    <a:schemeClr val="lt1"/>
                  </a:solidFill>
                  <a:latin typeface="Arial"/>
                  <a:ea typeface="Arial"/>
                  <a:cs typeface="Arial"/>
                  <a:sym typeface="Arial"/>
                </a:endParaRPr>
              </a:p>
            </p:txBody>
          </p:sp>
          <p:sp>
            <p:nvSpPr>
              <p:cNvPr id="25" name="Google Shape;256;p11">
                <a:extLst>
                  <a:ext uri="{FF2B5EF4-FFF2-40B4-BE49-F238E27FC236}">
                    <a16:creationId xmlns:a16="http://schemas.microsoft.com/office/drawing/2014/main" id="{D92BC449-1E55-4B52-BDE5-B5673804132C}"/>
                  </a:ext>
                </a:extLst>
              </p:cNvPr>
              <p:cNvSpPr/>
              <p:nvPr/>
            </p:nvSpPr>
            <p:spPr>
              <a:xfrm flipH="1">
                <a:off x="1822737" y="2575648"/>
                <a:ext cx="1538088" cy="1405065"/>
              </a:xfrm>
              <a:custGeom>
                <a:avLst/>
                <a:gdLst/>
                <a:ahLst/>
                <a:cxnLst/>
                <a:rect l="l" t="t" r="r" b="b"/>
                <a:pathLst>
                  <a:path w="1572775" h="1405065" extrusionOk="0">
                    <a:moveTo>
                      <a:pt x="1473249" y="0"/>
                    </a:moveTo>
                    <a:cubicBezTo>
                      <a:pt x="1531558" y="20642"/>
                      <a:pt x="1572775" y="76505"/>
                      <a:pt x="1572775" y="141994"/>
                    </a:cubicBezTo>
                    <a:lnTo>
                      <a:pt x="1572775" y="1252328"/>
                    </a:lnTo>
                    <a:cubicBezTo>
                      <a:pt x="1572775" y="1336682"/>
                      <a:pt x="1504392" y="1405065"/>
                      <a:pt x="1420038" y="1405065"/>
                    </a:cubicBezTo>
                    <a:lnTo>
                      <a:pt x="0" y="1405065"/>
                    </a:lnTo>
                    <a:cubicBezTo>
                      <a:pt x="768941" y="1317621"/>
                      <a:pt x="1379064" y="735374"/>
                      <a:pt x="1473249" y="0"/>
                    </a:cubicBezTo>
                    <a:close/>
                  </a:path>
                </a:pathLst>
              </a:custGeom>
              <a:solidFill>
                <a:srgbClr val="FEF5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grpSp>
        <p:sp>
          <p:nvSpPr>
            <p:cNvPr id="23" name="Google Shape;257;p11">
              <a:extLst>
                <a:ext uri="{FF2B5EF4-FFF2-40B4-BE49-F238E27FC236}">
                  <a16:creationId xmlns:a16="http://schemas.microsoft.com/office/drawing/2014/main" id="{F0763634-8594-4B3E-AF51-A92A4473BD16}"/>
                </a:ext>
              </a:extLst>
            </p:cNvPr>
            <p:cNvSpPr/>
            <p:nvPr/>
          </p:nvSpPr>
          <p:spPr>
            <a:xfrm>
              <a:off x="2703377" y="2035576"/>
              <a:ext cx="1029833" cy="759894"/>
            </a:xfrm>
            <a:prstGeom prst="rect">
              <a:avLst/>
            </a:prstGeom>
            <a:solidFill>
              <a:srgbClr val="FEF5E7"/>
            </a:solidFill>
            <a:ln>
              <a:noFill/>
            </a:ln>
            <a:effectLst>
              <a:outerShdw blurRad="63500" sx="102000" sy="102000" algn="ctr" rotWithShape="0">
                <a:srgbClr val="000000">
                  <a:alpha val="2196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grpSp>
      <p:sp>
        <p:nvSpPr>
          <p:cNvPr id="26" name="Google Shape;258;p11">
            <a:extLst>
              <a:ext uri="{FF2B5EF4-FFF2-40B4-BE49-F238E27FC236}">
                <a16:creationId xmlns:a16="http://schemas.microsoft.com/office/drawing/2014/main" id="{0E43C57C-2F60-4203-9259-478A7787613E}"/>
              </a:ext>
            </a:extLst>
          </p:cNvPr>
          <p:cNvSpPr txBox="1"/>
          <p:nvPr/>
        </p:nvSpPr>
        <p:spPr>
          <a:xfrm>
            <a:off x="1154174" y="3009148"/>
            <a:ext cx="922561" cy="369291"/>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b="1" dirty="0">
                <a:solidFill>
                  <a:schemeClr val="lt1"/>
                </a:solidFill>
                <a:latin typeface="Arial"/>
                <a:ea typeface="Arial"/>
                <a:cs typeface="Arial"/>
                <a:sym typeface="Arial"/>
              </a:rPr>
              <a:t> </a:t>
            </a:r>
          </a:p>
        </p:txBody>
      </p:sp>
      <p:sp>
        <p:nvSpPr>
          <p:cNvPr id="27" name="Google Shape;259;p11">
            <a:extLst>
              <a:ext uri="{FF2B5EF4-FFF2-40B4-BE49-F238E27FC236}">
                <a16:creationId xmlns:a16="http://schemas.microsoft.com/office/drawing/2014/main" id="{DDA2547F-0315-4814-9A4A-80D1917DC1D3}"/>
              </a:ext>
            </a:extLst>
          </p:cNvPr>
          <p:cNvSpPr txBox="1"/>
          <p:nvPr/>
        </p:nvSpPr>
        <p:spPr>
          <a:xfrm>
            <a:off x="2475567" y="4850720"/>
            <a:ext cx="669940" cy="523220"/>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sz="2800" b="1" dirty="0">
                <a:solidFill>
                  <a:srgbClr val="002060"/>
                </a:solidFill>
                <a:latin typeface="Arial"/>
                <a:ea typeface="Arial"/>
                <a:cs typeface="Arial"/>
                <a:sym typeface="Arial"/>
              </a:rPr>
              <a:t>03</a:t>
            </a:r>
            <a:endParaRPr sz="2800" b="1" dirty="0">
              <a:solidFill>
                <a:srgbClr val="002060"/>
              </a:solidFill>
              <a:latin typeface="Arial"/>
              <a:ea typeface="Arial"/>
              <a:cs typeface="Arial"/>
              <a:sym typeface="Arial"/>
            </a:endParaRPr>
          </a:p>
        </p:txBody>
      </p:sp>
      <p:sp>
        <p:nvSpPr>
          <p:cNvPr id="28" name="Google Shape;260;p11">
            <a:extLst>
              <a:ext uri="{FF2B5EF4-FFF2-40B4-BE49-F238E27FC236}">
                <a16:creationId xmlns:a16="http://schemas.microsoft.com/office/drawing/2014/main" id="{DF9EBA41-280A-4EE1-9099-2FB278E0072D}"/>
              </a:ext>
            </a:extLst>
          </p:cNvPr>
          <p:cNvSpPr/>
          <p:nvPr/>
        </p:nvSpPr>
        <p:spPr>
          <a:xfrm>
            <a:off x="1163695" y="3523409"/>
            <a:ext cx="9864607" cy="959452"/>
          </a:xfrm>
          <a:prstGeom prst="rect">
            <a:avLst/>
          </a:prstGeom>
          <a:solidFill>
            <a:srgbClr val="FEF5E7"/>
          </a:solidFill>
          <a:ln>
            <a:solidFill>
              <a:srgbClr val="002060"/>
            </a:solidFill>
          </a:ln>
          <a:effectLst>
            <a:outerShdw blurRad="63500" sx="102000" sy="102000" algn="ctr" rotWithShape="0">
              <a:srgbClr val="000000">
                <a:alpha val="2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700">
              <a:solidFill>
                <a:schemeClr val="lt1"/>
              </a:solidFill>
              <a:latin typeface="Arial"/>
              <a:ea typeface="Arial"/>
              <a:cs typeface="Arial"/>
              <a:sym typeface="Arial"/>
            </a:endParaRPr>
          </a:p>
        </p:txBody>
      </p:sp>
      <p:grpSp>
        <p:nvGrpSpPr>
          <p:cNvPr id="29" name="Google Shape;261;p11">
            <a:extLst>
              <a:ext uri="{FF2B5EF4-FFF2-40B4-BE49-F238E27FC236}">
                <a16:creationId xmlns:a16="http://schemas.microsoft.com/office/drawing/2014/main" id="{169B299C-A9C1-459D-822C-7F822220F43F}"/>
              </a:ext>
            </a:extLst>
          </p:cNvPr>
          <p:cNvGrpSpPr/>
          <p:nvPr/>
        </p:nvGrpSpPr>
        <p:grpSpPr>
          <a:xfrm flipH="1">
            <a:off x="8704790" y="3510861"/>
            <a:ext cx="2293492" cy="972000"/>
            <a:chOff x="1342404" y="1890612"/>
            <a:chExt cx="2509515" cy="1049822"/>
          </a:xfrm>
        </p:grpSpPr>
        <p:grpSp>
          <p:nvGrpSpPr>
            <p:cNvPr id="30" name="Google Shape;262;p11">
              <a:extLst>
                <a:ext uri="{FF2B5EF4-FFF2-40B4-BE49-F238E27FC236}">
                  <a16:creationId xmlns:a16="http://schemas.microsoft.com/office/drawing/2014/main" id="{5110F223-3447-47D5-946E-D66D2546279D}"/>
                </a:ext>
              </a:extLst>
            </p:cNvPr>
            <p:cNvGrpSpPr/>
            <p:nvPr/>
          </p:nvGrpSpPr>
          <p:grpSpPr>
            <a:xfrm>
              <a:off x="1342404" y="1890612"/>
              <a:ext cx="2509515" cy="1049822"/>
              <a:chOff x="1822736" y="2564904"/>
              <a:chExt cx="3384376" cy="1415809"/>
            </a:xfrm>
          </p:grpSpPr>
          <p:sp>
            <p:nvSpPr>
              <p:cNvPr id="32" name="Google Shape;263;p11">
                <a:extLst>
                  <a:ext uri="{FF2B5EF4-FFF2-40B4-BE49-F238E27FC236}">
                    <a16:creationId xmlns:a16="http://schemas.microsoft.com/office/drawing/2014/main" id="{C2BFF6DC-E6DF-4672-8E36-99D84023D256}"/>
                  </a:ext>
                </a:extLst>
              </p:cNvPr>
              <p:cNvSpPr/>
              <p:nvPr/>
            </p:nvSpPr>
            <p:spPr>
              <a:xfrm>
                <a:off x="1822736" y="2564904"/>
                <a:ext cx="3384376" cy="1415808"/>
              </a:xfrm>
              <a:prstGeom prst="roundRect">
                <a:avLst>
                  <a:gd name="adj" fmla="val 10788"/>
                </a:avLst>
              </a:prstGeom>
              <a:solidFill>
                <a:srgbClr val="00206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sp>
            <p:nvSpPr>
              <p:cNvPr id="33" name="Google Shape;264;p11">
                <a:extLst>
                  <a:ext uri="{FF2B5EF4-FFF2-40B4-BE49-F238E27FC236}">
                    <a16:creationId xmlns:a16="http://schemas.microsoft.com/office/drawing/2014/main" id="{C5992975-DBB4-4C43-8398-2F0D823FD0C4}"/>
                  </a:ext>
                </a:extLst>
              </p:cNvPr>
              <p:cNvSpPr/>
              <p:nvPr/>
            </p:nvSpPr>
            <p:spPr>
              <a:xfrm flipH="1">
                <a:off x="1822737" y="2575648"/>
                <a:ext cx="1538088" cy="1405065"/>
              </a:xfrm>
              <a:custGeom>
                <a:avLst/>
                <a:gdLst/>
                <a:ahLst/>
                <a:cxnLst/>
                <a:rect l="l" t="t" r="r" b="b"/>
                <a:pathLst>
                  <a:path w="1572775" h="1405065" extrusionOk="0">
                    <a:moveTo>
                      <a:pt x="1473249" y="0"/>
                    </a:moveTo>
                    <a:cubicBezTo>
                      <a:pt x="1531558" y="20642"/>
                      <a:pt x="1572775" y="76505"/>
                      <a:pt x="1572775" y="141994"/>
                    </a:cubicBezTo>
                    <a:lnTo>
                      <a:pt x="1572775" y="1252328"/>
                    </a:lnTo>
                    <a:cubicBezTo>
                      <a:pt x="1572775" y="1336682"/>
                      <a:pt x="1504392" y="1405065"/>
                      <a:pt x="1420038" y="1405065"/>
                    </a:cubicBezTo>
                    <a:lnTo>
                      <a:pt x="0" y="1405065"/>
                    </a:lnTo>
                    <a:cubicBezTo>
                      <a:pt x="768941" y="1317621"/>
                      <a:pt x="1379064" y="735374"/>
                      <a:pt x="1473249" y="0"/>
                    </a:cubicBezTo>
                    <a:close/>
                  </a:path>
                </a:pathLst>
              </a:custGeom>
              <a:solidFill>
                <a:srgbClr val="FEF5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grpSp>
        <p:sp>
          <p:nvSpPr>
            <p:cNvPr id="31" name="Google Shape;265;p11">
              <a:extLst>
                <a:ext uri="{FF2B5EF4-FFF2-40B4-BE49-F238E27FC236}">
                  <a16:creationId xmlns:a16="http://schemas.microsoft.com/office/drawing/2014/main" id="{496CC6B8-4C8F-498F-AC2F-E9976F3645B1}"/>
                </a:ext>
              </a:extLst>
            </p:cNvPr>
            <p:cNvSpPr/>
            <p:nvPr/>
          </p:nvSpPr>
          <p:spPr>
            <a:xfrm>
              <a:off x="2703377" y="2035576"/>
              <a:ext cx="1029833" cy="759894"/>
            </a:xfrm>
            <a:prstGeom prst="rect">
              <a:avLst/>
            </a:prstGeom>
            <a:solidFill>
              <a:srgbClr val="FEF5E7"/>
            </a:solidFill>
            <a:ln>
              <a:noFill/>
            </a:ln>
            <a:effectLst>
              <a:outerShdw blurRad="63500" sx="102000" sy="102000" algn="ctr" rotWithShape="0">
                <a:srgbClr val="000000">
                  <a:alpha val="2196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2700" dirty="0">
                <a:solidFill>
                  <a:schemeClr val="lt1"/>
                </a:solidFill>
                <a:latin typeface="Arial"/>
                <a:ea typeface="Arial"/>
                <a:cs typeface="Arial"/>
                <a:sym typeface="Arial"/>
              </a:endParaRPr>
            </a:p>
          </p:txBody>
        </p:sp>
      </p:grpSp>
      <p:sp>
        <p:nvSpPr>
          <p:cNvPr id="34" name="Google Shape;272;p11">
            <a:extLst>
              <a:ext uri="{FF2B5EF4-FFF2-40B4-BE49-F238E27FC236}">
                <a16:creationId xmlns:a16="http://schemas.microsoft.com/office/drawing/2014/main" id="{A9684E7F-71A6-43F2-A97E-DA3DCAEEA887}"/>
              </a:ext>
            </a:extLst>
          </p:cNvPr>
          <p:cNvSpPr txBox="1"/>
          <p:nvPr/>
        </p:nvSpPr>
        <p:spPr>
          <a:xfrm>
            <a:off x="8888816" y="3694492"/>
            <a:ext cx="669940" cy="523220"/>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sz="2800" b="1" dirty="0">
                <a:solidFill>
                  <a:srgbClr val="002060"/>
                </a:solidFill>
                <a:latin typeface="Arial"/>
                <a:ea typeface="Arial"/>
                <a:cs typeface="Arial"/>
                <a:sym typeface="Arial"/>
              </a:rPr>
              <a:t>02</a:t>
            </a:r>
            <a:endParaRPr sz="2800" b="1" dirty="0">
              <a:solidFill>
                <a:srgbClr val="002060"/>
              </a:solidFill>
              <a:latin typeface="Arial"/>
              <a:ea typeface="Arial"/>
              <a:cs typeface="Arial"/>
              <a:sym typeface="Arial"/>
            </a:endParaRPr>
          </a:p>
        </p:txBody>
      </p:sp>
      <p:sp>
        <p:nvSpPr>
          <p:cNvPr id="36" name="Google Shape;277;p11">
            <a:extLst>
              <a:ext uri="{FF2B5EF4-FFF2-40B4-BE49-F238E27FC236}">
                <a16:creationId xmlns:a16="http://schemas.microsoft.com/office/drawing/2014/main" id="{1BE8980B-F3DC-4852-8C17-982620C0A425}"/>
              </a:ext>
            </a:extLst>
          </p:cNvPr>
          <p:cNvSpPr txBox="1"/>
          <p:nvPr/>
        </p:nvSpPr>
        <p:spPr>
          <a:xfrm>
            <a:off x="3546324" y="2516146"/>
            <a:ext cx="7288880" cy="523180"/>
          </a:xfrm>
          <a:prstGeom prst="rect">
            <a:avLst/>
          </a:prstGeom>
          <a:noFill/>
          <a:ln>
            <a:noFill/>
          </a:ln>
        </p:spPr>
        <p:txBody>
          <a:bodyPr spcFirstLastPara="1" wrap="square" lIns="91425" tIns="45700" rIns="91425" bIns="45700" anchor="t" anchorCtr="0">
            <a:spAutoFit/>
          </a:bodyPr>
          <a:lstStyle/>
          <a:p>
            <a:pPr lvl="0" algn="just"/>
            <a:r>
              <a:rPr lang="mn-MN" sz="2800" b="1" i="1" dirty="0">
                <a:solidFill>
                  <a:srgbClr val="002060"/>
                </a:solidFill>
                <a:latin typeface="Arial" panose="020B0604020202020204" pitchFamily="34" charset="0"/>
                <a:cs typeface="Arial" panose="020B0604020202020204" pitchFamily="34" charset="0"/>
              </a:rPr>
              <a:t>“Иргэн 2014”</a:t>
            </a:r>
            <a:endParaRPr lang="mn-MN" sz="2800" b="1" i="1" dirty="0">
              <a:solidFill>
                <a:srgbClr val="002060"/>
              </a:solidFill>
              <a:latin typeface="Arial" panose="020B0604020202020204" pitchFamily="34" charset="0"/>
              <a:ea typeface="Arial"/>
              <a:cs typeface="Arial" panose="020B0604020202020204" pitchFamily="34" charset="0"/>
              <a:sym typeface="Arial"/>
            </a:endParaRPr>
          </a:p>
        </p:txBody>
      </p:sp>
      <p:sp>
        <p:nvSpPr>
          <p:cNvPr id="37" name="Google Shape;277;p11">
            <a:extLst>
              <a:ext uri="{FF2B5EF4-FFF2-40B4-BE49-F238E27FC236}">
                <a16:creationId xmlns:a16="http://schemas.microsoft.com/office/drawing/2014/main" id="{057DE643-C99D-4017-8D04-B889CD924866}"/>
              </a:ext>
            </a:extLst>
          </p:cNvPr>
          <p:cNvSpPr txBox="1"/>
          <p:nvPr/>
        </p:nvSpPr>
        <p:spPr>
          <a:xfrm>
            <a:off x="5904975" y="3576039"/>
            <a:ext cx="2793975" cy="523180"/>
          </a:xfrm>
          <a:prstGeom prst="rect">
            <a:avLst/>
          </a:prstGeom>
          <a:noFill/>
          <a:ln>
            <a:noFill/>
          </a:ln>
        </p:spPr>
        <p:txBody>
          <a:bodyPr spcFirstLastPara="1" wrap="square" lIns="91425" tIns="45700" rIns="91425" bIns="45700" anchor="t" anchorCtr="0">
            <a:spAutoFit/>
          </a:bodyPr>
          <a:lstStyle/>
          <a:p>
            <a:pPr algn="just"/>
            <a:r>
              <a:rPr lang="mn-MN" sz="2800" b="1" i="1" dirty="0">
                <a:solidFill>
                  <a:srgbClr val="002060"/>
                </a:solidFill>
                <a:latin typeface="Arial" panose="020B0604020202020204" pitchFamily="34" charset="0"/>
                <a:ea typeface="Calibri" panose="020F0502020204030204" pitchFamily="34" charset="0"/>
                <a:cs typeface="Arial" panose="020B0604020202020204" pitchFamily="34" charset="0"/>
              </a:rPr>
              <a:t>“ШП-систем”</a:t>
            </a:r>
            <a:endParaRPr lang="en-US" sz="2800" b="1" i="1" dirty="0">
              <a:solidFill>
                <a:srgbClr val="002060"/>
              </a:solidFill>
              <a:latin typeface="Arial" panose="020B0604020202020204" pitchFamily="34" charset="0"/>
              <a:cs typeface="Arial" panose="020B0604020202020204" pitchFamily="34" charset="0"/>
            </a:endParaRPr>
          </a:p>
        </p:txBody>
      </p:sp>
      <p:sp>
        <p:nvSpPr>
          <p:cNvPr id="38" name="Google Shape;286;p11">
            <a:extLst>
              <a:ext uri="{FF2B5EF4-FFF2-40B4-BE49-F238E27FC236}">
                <a16:creationId xmlns:a16="http://schemas.microsoft.com/office/drawing/2014/main" id="{F7E7A877-495C-4F4A-BB8C-42F7CD93DD6A}"/>
              </a:ext>
            </a:extLst>
          </p:cNvPr>
          <p:cNvSpPr txBox="1"/>
          <p:nvPr/>
        </p:nvSpPr>
        <p:spPr>
          <a:xfrm>
            <a:off x="1217242" y="4957137"/>
            <a:ext cx="1054916" cy="369291"/>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b="1" dirty="0">
                <a:solidFill>
                  <a:schemeClr val="lt1"/>
                </a:solidFill>
                <a:latin typeface="Arial"/>
                <a:ea typeface="Arial"/>
                <a:cs typeface="Arial"/>
                <a:sym typeface="Arial"/>
              </a:rPr>
              <a:t> </a:t>
            </a:r>
            <a:endParaRPr b="1" dirty="0">
              <a:solidFill>
                <a:schemeClr val="lt1"/>
              </a:solidFill>
              <a:latin typeface="Arial"/>
              <a:ea typeface="Arial"/>
              <a:cs typeface="Arial"/>
              <a:sym typeface="Arial"/>
            </a:endParaRPr>
          </a:p>
        </p:txBody>
      </p:sp>
      <p:sp>
        <p:nvSpPr>
          <p:cNvPr id="39" name="Google Shape;288;p11">
            <a:extLst>
              <a:ext uri="{FF2B5EF4-FFF2-40B4-BE49-F238E27FC236}">
                <a16:creationId xmlns:a16="http://schemas.microsoft.com/office/drawing/2014/main" id="{5E02F52E-E5C0-4A6A-AF04-AAF4DDF52B6D}"/>
              </a:ext>
            </a:extLst>
          </p:cNvPr>
          <p:cNvSpPr txBox="1"/>
          <p:nvPr/>
        </p:nvSpPr>
        <p:spPr>
          <a:xfrm>
            <a:off x="3512712" y="4818637"/>
            <a:ext cx="7131000" cy="523180"/>
          </a:xfrm>
          <a:prstGeom prst="rect">
            <a:avLst/>
          </a:prstGeom>
          <a:noFill/>
          <a:ln>
            <a:noFill/>
          </a:ln>
        </p:spPr>
        <p:txBody>
          <a:bodyPr spcFirstLastPara="1" wrap="square" lIns="91425" tIns="45700" rIns="91425" bIns="45700" anchor="t" anchorCtr="0">
            <a:spAutoFit/>
          </a:bodyPr>
          <a:lstStyle/>
          <a:p>
            <a:pPr lvl="0" algn="just"/>
            <a:r>
              <a:rPr lang="mn-MN" sz="2800" b="1" i="1" dirty="0">
                <a:solidFill>
                  <a:srgbClr val="002060"/>
                </a:solidFill>
                <a:latin typeface="Arial" panose="020B0604020202020204" pitchFamily="34" charset="0"/>
                <a:cs typeface="Arial" panose="020B0604020202020204" pitchFamily="34" charset="0"/>
              </a:rPr>
              <a:t>“Цахим шүүх 2.0”</a:t>
            </a:r>
            <a:endParaRPr sz="2800" b="1" i="1" dirty="0">
              <a:solidFill>
                <a:srgbClr val="002060"/>
              </a:solidFill>
              <a:latin typeface="Arial" panose="020B0604020202020204" pitchFamily="34" charset="0"/>
              <a:ea typeface="Arial"/>
              <a:cs typeface="Arial" panose="020B0604020202020204" pitchFamily="34" charset="0"/>
              <a:sym typeface="Arial"/>
            </a:endParaRPr>
          </a:p>
        </p:txBody>
      </p:sp>
    </p:spTree>
    <p:extLst>
      <p:ext uri="{BB962C8B-B14F-4D97-AF65-F5344CB8AC3E}">
        <p14:creationId xmlns:p14="http://schemas.microsoft.com/office/powerpoint/2010/main" val="327269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4000" dirty="0">
              <a:solidFill>
                <a:srgbClr val="0070C0"/>
              </a:solidFill>
              <a:latin typeface="Arial" panose="020B0604020202020204" pitchFamily="34" charset="0"/>
              <a:cs typeface="Arial" panose="020B0604020202020204" pitchFamily="34" charset="0"/>
            </a:endParaRPr>
          </a:p>
        </p:txBody>
      </p:sp>
      <p:sp>
        <p:nvSpPr>
          <p:cNvPr id="26" name="Google Shape;258;p11">
            <a:extLst>
              <a:ext uri="{FF2B5EF4-FFF2-40B4-BE49-F238E27FC236}">
                <a16:creationId xmlns:a16="http://schemas.microsoft.com/office/drawing/2014/main" id="{0E43C57C-2F60-4203-9259-478A7787613E}"/>
              </a:ext>
            </a:extLst>
          </p:cNvPr>
          <p:cNvSpPr txBox="1"/>
          <p:nvPr/>
        </p:nvSpPr>
        <p:spPr>
          <a:xfrm>
            <a:off x="1154174" y="3009148"/>
            <a:ext cx="922561" cy="369291"/>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b="1" dirty="0">
                <a:solidFill>
                  <a:schemeClr val="lt1"/>
                </a:solidFill>
                <a:latin typeface="Arial"/>
                <a:ea typeface="Arial"/>
                <a:cs typeface="Arial"/>
                <a:sym typeface="Arial"/>
              </a:rPr>
              <a:t> </a:t>
            </a:r>
          </a:p>
        </p:txBody>
      </p:sp>
      <p:graphicFrame>
        <p:nvGraphicFramePr>
          <p:cNvPr id="4" name="Diagram 3"/>
          <p:cNvGraphicFramePr/>
          <p:nvPr>
            <p:extLst>
              <p:ext uri="{D42A27DB-BD31-4B8C-83A1-F6EECF244321}">
                <p14:modId xmlns:p14="http://schemas.microsoft.com/office/powerpoint/2010/main" val="541758680"/>
              </p:ext>
            </p:extLst>
          </p:nvPr>
        </p:nvGraphicFramePr>
        <p:xfrm>
          <a:off x="1911366" y="1270604"/>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765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4000" dirty="0">
                <a:solidFill>
                  <a:srgbClr val="002060"/>
                </a:solidFill>
                <a:latin typeface="Arial" panose="020B0604020202020204" pitchFamily="34" charset="0"/>
                <a:cs typeface="Arial" panose="020B0604020202020204" pitchFamily="34" charset="0"/>
              </a:rPr>
              <a:t>Шударга ёсны зарчим</a:t>
            </a:r>
            <a:endParaRPr lang="en-US" sz="4000" dirty="0">
              <a:solidFill>
                <a:srgbClr val="002060"/>
              </a:solidFill>
              <a:latin typeface="Arial" panose="020B0604020202020204" pitchFamily="34" charset="0"/>
              <a:cs typeface="Arial" panose="020B0604020202020204" pitchFamily="34" charset="0"/>
            </a:endParaRPr>
          </a:p>
        </p:txBody>
      </p:sp>
      <p:sp>
        <p:nvSpPr>
          <p:cNvPr id="26" name="Google Shape;258;p11">
            <a:extLst>
              <a:ext uri="{FF2B5EF4-FFF2-40B4-BE49-F238E27FC236}">
                <a16:creationId xmlns:a16="http://schemas.microsoft.com/office/drawing/2014/main" id="{0E43C57C-2F60-4203-9259-478A7787613E}"/>
              </a:ext>
            </a:extLst>
          </p:cNvPr>
          <p:cNvSpPr txBox="1"/>
          <p:nvPr/>
        </p:nvSpPr>
        <p:spPr>
          <a:xfrm>
            <a:off x="1154174" y="3009148"/>
            <a:ext cx="922561" cy="369291"/>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b="1" dirty="0">
                <a:solidFill>
                  <a:schemeClr val="lt1"/>
                </a:solidFill>
                <a:latin typeface="Arial"/>
                <a:ea typeface="Arial"/>
                <a:cs typeface="Arial"/>
                <a:sym typeface="Arial"/>
              </a:rPr>
              <a:t> </a:t>
            </a:r>
          </a:p>
        </p:txBody>
      </p:sp>
      <p:sp>
        <p:nvSpPr>
          <p:cNvPr id="35" name="Google Shape;275;p11">
            <a:extLst>
              <a:ext uri="{FF2B5EF4-FFF2-40B4-BE49-F238E27FC236}">
                <a16:creationId xmlns:a16="http://schemas.microsoft.com/office/drawing/2014/main" id="{8F65A8E2-62DA-4567-8251-5C890519019F}"/>
              </a:ext>
            </a:extLst>
          </p:cNvPr>
          <p:cNvSpPr txBox="1"/>
          <p:nvPr/>
        </p:nvSpPr>
        <p:spPr>
          <a:xfrm>
            <a:off x="9934329" y="4540502"/>
            <a:ext cx="922561" cy="400069"/>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sz="2000" b="1" dirty="0">
                <a:solidFill>
                  <a:schemeClr val="lt1"/>
                </a:solidFill>
                <a:latin typeface="Arial"/>
                <a:ea typeface="Arial"/>
                <a:cs typeface="Arial"/>
                <a:sym typeface="Arial"/>
              </a:rPr>
              <a:t>АНУ</a:t>
            </a:r>
            <a:endParaRPr sz="2000" b="1" dirty="0">
              <a:solidFill>
                <a:schemeClr val="lt1"/>
              </a:solidFill>
              <a:latin typeface="Arial"/>
              <a:ea typeface="Arial"/>
              <a:cs typeface="Arial"/>
              <a:sym typeface="Arial"/>
            </a:endParaRPr>
          </a:p>
        </p:txBody>
      </p:sp>
      <p:sp>
        <p:nvSpPr>
          <p:cNvPr id="36" name="Google Shape;277;p11">
            <a:extLst>
              <a:ext uri="{FF2B5EF4-FFF2-40B4-BE49-F238E27FC236}">
                <a16:creationId xmlns:a16="http://schemas.microsoft.com/office/drawing/2014/main" id="{1BE8980B-F3DC-4852-8C17-982620C0A425}"/>
              </a:ext>
            </a:extLst>
          </p:cNvPr>
          <p:cNvSpPr txBox="1"/>
          <p:nvPr/>
        </p:nvSpPr>
        <p:spPr>
          <a:xfrm>
            <a:off x="717566" y="2516146"/>
            <a:ext cx="10117638" cy="3600945"/>
          </a:xfrm>
          <a:prstGeom prst="rect">
            <a:avLst/>
          </a:prstGeom>
          <a:noFill/>
          <a:ln>
            <a:noFill/>
          </a:ln>
        </p:spPr>
        <p:txBody>
          <a:bodyPr spcFirstLastPara="1" wrap="square" lIns="91425" tIns="45700" rIns="91425" bIns="45700" anchor="t" anchorCtr="0">
            <a:spAutoFit/>
          </a:bodyPr>
          <a:lstStyle/>
          <a:p>
            <a:pPr marL="342900" lvl="0" indent="-342900" algn="just">
              <a:buClr>
                <a:srgbClr val="002060"/>
              </a:buClr>
              <a:buSzPct val="150000"/>
              <a:buFont typeface="Arial" panose="020B0604020202020204" pitchFamily="34" charset="0"/>
              <a:buChar char="•"/>
            </a:pPr>
            <a:r>
              <a:rPr lang="mn-MN" sz="2000" dirty="0">
                <a:solidFill>
                  <a:srgbClr val="002060"/>
                </a:solidFill>
                <a:latin typeface="Arial" panose="020B0604020202020204" pitchFamily="34" charset="0"/>
                <a:cs typeface="Arial" panose="020B0604020202020204" pitchFamily="34" charset="0"/>
              </a:rPr>
              <a:t>Материаллаг шударга ёс</a:t>
            </a:r>
            <a:r>
              <a:rPr lang="en-US" sz="2000" dirty="0">
                <a:solidFill>
                  <a:srgbClr val="002060"/>
                </a:solidFill>
                <a:latin typeface="Arial" panose="020B0604020202020204" pitchFamily="34" charset="0"/>
                <a:cs typeface="Arial" panose="020B0604020202020204" pitchFamily="34" charset="0"/>
              </a:rPr>
              <a:t> - </a:t>
            </a:r>
            <a:r>
              <a:rPr lang="mn-MN" sz="2000" dirty="0">
                <a:solidFill>
                  <a:srgbClr val="002060"/>
                </a:solidFill>
                <a:latin typeface="Arial" panose="020B0604020202020204" pitchFamily="34" charset="0"/>
                <a:cs typeface="Arial" panose="020B0604020202020204" pitchFamily="34" charset="0"/>
              </a:rPr>
              <a:t>шүүхийн шийдвэр шударга байхын тулд хүчин төгөлдөр мөрдөгдөж буй хуульд нийцсэн, хэрэгжүүлэх боломжтой байх</a:t>
            </a:r>
            <a:endParaRPr lang="en-US" sz="2000" dirty="0">
              <a:solidFill>
                <a:srgbClr val="002060"/>
              </a:solidFill>
              <a:latin typeface="Arial" panose="020B0604020202020204" pitchFamily="34" charset="0"/>
              <a:cs typeface="Arial" panose="020B0604020202020204" pitchFamily="34" charset="0"/>
            </a:endParaRPr>
          </a:p>
          <a:p>
            <a:pPr marL="342900" lvl="0" indent="-342900" algn="just">
              <a:buClr>
                <a:srgbClr val="002060"/>
              </a:buClr>
              <a:buSzPct val="150000"/>
              <a:buFont typeface="Arial" panose="020B0604020202020204" pitchFamily="34" charset="0"/>
              <a:buChar char="•"/>
            </a:pPr>
            <a:r>
              <a:rPr lang="mn-MN" sz="2000" dirty="0">
                <a:solidFill>
                  <a:srgbClr val="002060"/>
                </a:solidFill>
                <a:latin typeface="Arial" panose="020B0604020202020204" pitchFamily="34" charset="0"/>
                <a:cs typeface="Arial" panose="020B0604020202020204" pitchFamily="34" charset="0"/>
              </a:rPr>
              <a:t>Процессын шударга ёс</a:t>
            </a:r>
            <a:r>
              <a:rPr lang="en-US" sz="2000" dirty="0">
                <a:solidFill>
                  <a:srgbClr val="002060"/>
                </a:solidFill>
                <a:latin typeface="Arial" panose="020B0604020202020204" pitchFamily="34" charset="0"/>
                <a:cs typeface="Arial" panose="020B0604020202020204" pitchFamily="34" charset="0"/>
              </a:rPr>
              <a:t> </a:t>
            </a:r>
            <a:r>
              <a:rPr lang="mn-MN" sz="2000" dirty="0">
                <a:solidFill>
                  <a:srgbClr val="002060"/>
                </a:solidFill>
                <a:latin typeface="Arial" panose="020B0604020202020204" pitchFamily="34" charset="0"/>
                <a:cs typeface="Arial" panose="020B0604020202020204" pitchFamily="34" charset="0"/>
              </a:rPr>
              <a:t>-</a:t>
            </a:r>
            <a:r>
              <a:rPr lang="en-US" sz="2000" dirty="0">
                <a:solidFill>
                  <a:srgbClr val="002060"/>
                </a:solidFill>
                <a:latin typeface="Arial" panose="020B0604020202020204" pitchFamily="34" charset="0"/>
                <a:cs typeface="Arial" panose="020B0604020202020204" pitchFamily="34" charset="0"/>
              </a:rPr>
              <a:t> </a:t>
            </a:r>
            <a:r>
              <a:rPr lang="mn-MN" sz="2000" dirty="0">
                <a:solidFill>
                  <a:srgbClr val="002060"/>
                </a:solidFill>
                <a:latin typeface="Arial" panose="020B0604020202020204" pitchFamily="34" charset="0"/>
                <a:cs typeface="Arial" panose="020B0604020202020204" pitchFamily="34" charset="0"/>
              </a:rPr>
              <a:t>агуулгын хувьд болон шийдвэр гаргах үйл явцын хувьд шударга болсон гэдэг мэдрэмж хэргийн оролцогчид үлдсэн байх</a:t>
            </a:r>
          </a:p>
          <a:p>
            <a:pPr marL="342900" lvl="0" indent="-342900" algn="just">
              <a:buClr>
                <a:srgbClr val="002060"/>
              </a:buClr>
              <a:buSzPct val="150000"/>
              <a:buFont typeface="Arial" panose="020B0604020202020204" pitchFamily="34" charset="0"/>
              <a:buChar char="•"/>
            </a:pPr>
            <a:r>
              <a:rPr lang="mn-MN" sz="2000" dirty="0">
                <a:solidFill>
                  <a:srgbClr val="002060"/>
                </a:solidFill>
                <a:latin typeface="Arial" panose="020B0604020202020204" pitchFamily="34" charset="0"/>
                <a:cs typeface="Arial" panose="020B0604020202020204" pitchFamily="34" charset="0"/>
              </a:rPr>
              <a:t>Нээлттэй шударга ёс, ил тод байдлын зарчим</a:t>
            </a:r>
            <a:r>
              <a:rPr lang="en-US" sz="2000" dirty="0">
                <a:solidFill>
                  <a:srgbClr val="002060"/>
                </a:solidFill>
                <a:latin typeface="Arial" panose="020B0604020202020204" pitchFamily="34" charset="0"/>
                <a:cs typeface="Arial" panose="020B0604020202020204" pitchFamily="34" charset="0"/>
              </a:rPr>
              <a:t> </a:t>
            </a:r>
            <a:r>
              <a:rPr lang="mn-MN" sz="2000" dirty="0">
                <a:solidFill>
                  <a:srgbClr val="002060"/>
                </a:solidFill>
                <a:latin typeface="Arial" panose="020B0604020202020204" pitchFamily="34" charset="0"/>
                <a:cs typeface="Arial" panose="020B0604020202020204" pitchFamily="34" charset="0"/>
              </a:rPr>
              <a:t>- шүүхийн тогтолцооны үйл ажиллагаа бүхэлдээ, хэрэг нэг бүрийг шийдвэрлэсэн үйл явц, үр дүнтэй, нийтэд нээлттэй байх</a:t>
            </a:r>
          </a:p>
          <a:p>
            <a:pPr marL="342900" lvl="0" indent="-342900" algn="just">
              <a:buClr>
                <a:srgbClr val="002060"/>
              </a:buClr>
              <a:buSzPct val="150000"/>
              <a:buFont typeface="Arial" panose="020B0604020202020204" pitchFamily="34" charset="0"/>
              <a:buChar char="•"/>
            </a:pPr>
            <a:r>
              <a:rPr lang="mn-MN" sz="2000" dirty="0">
                <a:solidFill>
                  <a:srgbClr val="002060"/>
                </a:solidFill>
                <a:latin typeface="Arial" panose="020B0604020202020204" pitchFamily="34" charset="0"/>
                <a:cs typeface="Arial" panose="020B0604020202020204" pitchFamily="34" charset="0"/>
              </a:rPr>
              <a:t>Хуваарилалтын шударга ёс буюу шүүхийн үйлчилгээ бүгдэд хүртээмжтэй, ойлгомжтой, тэгш, эрх үүргийн хуваарилалт жигд, баян ядуу хэн боловч нэг хууль үйлчилдэг, арга хэрэгслээс үл хамаарч үйлчилгээ авах боломжтой байх </a:t>
            </a:r>
          </a:p>
          <a:p>
            <a:pPr lvl="0" algn="just"/>
            <a:endParaRPr lang="mn-MN" sz="2800" b="1" i="1" dirty="0">
              <a:solidFill>
                <a:srgbClr val="002060"/>
              </a:solidFill>
              <a:latin typeface="Arial" panose="020B0604020202020204" pitchFamily="34" charset="0"/>
              <a:ea typeface="Arial"/>
              <a:cs typeface="Arial" panose="020B0604020202020204" pitchFamily="34" charset="0"/>
              <a:sym typeface="Arial"/>
            </a:endParaRPr>
          </a:p>
        </p:txBody>
      </p:sp>
      <p:sp>
        <p:nvSpPr>
          <p:cNvPr id="38" name="Google Shape;286;p11">
            <a:extLst>
              <a:ext uri="{FF2B5EF4-FFF2-40B4-BE49-F238E27FC236}">
                <a16:creationId xmlns:a16="http://schemas.microsoft.com/office/drawing/2014/main" id="{F7E7A877-495C-4F4A-BB8C-42F7CD93DD6A}"/>
              </a:ext>
            </a:extLst>
          </p:cNvPr>
          <p:cNvSpPr txBox="1"/>
          <p:nvPr/>
        </p:nvSpPr>
        <p:spPr>
          <a:xfrm>
            <a:off x="1217242" y="4957137"/>
            <a:ext cx="1054916" cy="369291"/>
          </a:xfrm>
          <a:prstGeom prst="rect">
            <a:avLst/>
          </a:prstGeom>
          <a:noFill/>
          <a:ln>
            <a:noFill/>
          </a:ln>
        </p:spPr>
        <p:txBody>
          <a:bodyPr spcFirstLastPara="1" wrap="square" lIns="108000" tIns="45700" rIns="108000" bIns="45700" anchor="t" anchorCtr="0">
            <a:spAutoFit/>
          </a:bodyPr>
          <a:lstStyle/>
          <a:p>
            <a:pPr marL="0" marR="0" lvl="0" indent="0" algn="ctr" rtl="0">
              <a:spcBef>
                <a:spcPts val="0"/>
              </a:spcBef>
              <a:spcAft>
                <a:spcPts val="0"/>
              </a:spcAft>
              <a:buNone/>
            </a:pPr>
            <a:r>
              <a:rPr lang="mn-MN" b="1" dirty="0">
                <a:solidFill>
                  <a:schemeClr val="lt1"/>
                </a:solidFill>
                <a:latin typeface="Arial"/>
                <a:ea typeface="Arial"/>
                <a:cs typeface="Arial"/>
                <a:sym typeface="Arial"/>
              </a:rPr>
              <a:t> </a:t>
            </a:r>
            <a:endParaRPr b="1"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4279172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mn-MN" sz="4000" dirty="0">
                <a:solidFill>
                  <a:srgbClr val="002060"/>
                </a:solidFill>
                <a:latin typeface="Arial" panose="020B0604020202020204" pitchFamily="34" charset="0"/>
                <a:cs typeface="Arial" panose="020B0604020202020204" pitchFamily="34" charset="0"/>
              </a:rPr>
              <a:t>Хэргийн оролцогчийн эрхийг хангахад тулгамдаж буй зарим асуудал</a:t>
            </a:r>
            <a:endParaRPr lang="en-US" sz="4000" dirty="0">
              <a:solidFill>
                <a:srgbClr val="002060"/>
              </a:solidFill>
              <a:latin typeface="Arial" panose="020B0604020202020204" pitchFamily="34" charset="0"/>
              <a:cs typeface="Arial" panose="020B0604020202020204" pitchFamily="34" charset="0"/>
            </a:endParaRPr>
          </a:p>
        </p:txBody>
      </p:sp>
      <p:sp>
        <p:nvSpPr>
          <p:cNvPr id="33" name="Arrow: Pentagon 32">
            <a:extLst>
              <a:ext uri="{FF2B5EF4-FFF2-40B4-BE49-F238E27FC236}">
                <a16:creationId xmlns:a16="http://schemas.microsoft.com/office/drawing/2014/main" id="{C3904C59-908D-4C0B-B2EB-5D89EF6D3F43}"/>
              </a:ext>
            </a:extLst>
          </p:cNvPr>
          <p:cNvSpPr/>
          <p:nvPr/>
        </p:nvSpPr>
        <p:spPr>
          <a:xfrm>
            <a:off x="984818" y="2717136"/>
            <a:ext cx="1483031" cy="953666"/>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35" name="Arrow: Chevron 34">
            <a:extLst>
              <a:ext uri="{FF2B5EF4-FFF2-40B4-BE49-F238E27FC236}">
                <a16:creationId xmlns:a16="http://schemas.microsoft.com/office/drawing/2014/main" id="{A33A578A-4931-4427-A614-FD58050D80B6}"/>
              </a:ext>
            </a:extLst>
          </p:cNvPr>
          <p:cNvSpPr/>
          <p:nvPr/>
        </p:nvSpPr>
        <p:spPr>
          <a:xfrm>
            <a:off x="2348050" y="2711671"/>
            <a:ext cx="9172681" cy="939159"/>
          </a:xfrm>
          <a:prstGeom prst="chevron">
            <a:avLst/>
          </a:prstGeom>
          <a:solidFill>
            <a:srgbClr val="FEF5E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Arial" panose="020B0604020202020204" pitchFamily="34" charset="0"/>
              <a:cs typeface="Arial" panose="020B0604020202020204" pitchFamily="34" charset="0"/>
            </a:endParaRPr>
          </a:p>
        </p:txBody>
      </p:sp>
      <p:sp>
        <p:nvSpPr>
          <p:cNvPr id="37" name="Arrow: Pentagon 36">
            <a:extLst>
              <a:ext uri="{FF2B5EF4-FFF2-40B4-BE49-F238E27FC236}">
                <a16:creationId xmlns:a16="http://schemas.microsoft.com/office/drawing/2014/main" id="{40C03015-575E-44D0-A9DF-AE9CCCDEA0AF}"/>
              </a:ext>
            </a:extLst>
          </p:cNvPr>
          <p:cNvSpPr/>
          <p:nvPr/>
        </p:nvSpPr>
        <p:spPr>
          <a:xfrm>
            <a:off x="956066" y="3882418"/>
            <a:ext cx="1483031" cy="925731"/>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39" name="Arrow: Chevron 38">
            <a:extLst>
              <a:ext uri="{FF2B5EF4-FFF2-40B4-BE49-F238E27FC236}">
                <a16:creationId xmlns:a16="http://schemas.microsoft.com/office/drawing/2014/main" id="{F61B71EE-9219-408C-993B-1020BDECC681}"/>
              </a:ext>
            </a:extLst>
          </p:cNvPr>
          <p:cNvSpPr/>
          <p:nvPr/>
        </p:nvSpPr>
        <p:spPr>
          <a:xfrm>
            <a:off x="2322361" y="3874894"/>
            <a:ext cx="9120738" cy="927790"/>
          </a:xfrm>
          <a:prstGeom prst="chevron">
            <a:avLst/>
          </a:prstGeom>
          <a:solidFill>
            <a:srgbClr val="FEF5E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Arial" panose="020B0604020202020204" pitchFamily="34" charset="0"/>
              <a:cs typeface="Arial" panose="020B0604020202020204" pitchFamily="34" charset="0"/>
            </a:endParaRPr>
          </a:p>
        </p:txBody>
      </p:sp>
      <p:sp>
        <p:nvSpPr>
          <p:cNvPr id="41" name="Arrow: Pentagon 40">
            <a:extLst>
              <a:ext uri="{FF2B5EF4-FFF2-40B4-BE49-F238E27FC236}">
                <a16:creationId xmlns:a16="http://schemas.microsoft.com/office/drawing/2014/main" id="{692341CA-07BC-4475-A1F4-F62429CAC966}"/>
              </a:ext>
            </a:extLst>
          </p:cNvPr>
          <p:cNvSpPr/>
          <p:nvPr/>
        </p:nvSpPr>
        <p:spPr>
          <a:xfrm>
            <a:off x="956066" y="5014301"/>
            <a:ext cx="1483031" cy="1012938"/>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43" name="Arrow: Chevron 42">
            <a:extLst>
              <a:ext uri="{FF2B5EF4-FFF2-40B4-BE49-F238E27FC236}">
                <a16:creationId xmlns:a16="http://schemas.microsoft.com/office/drawing/2014/main" id="{AA2B2A58-A401-4555-9B9D-18F5DE74C274}"/>
              </a:ext>
            </a:extLst>
          </p:cNvPr>
          <p:cNvSpPr/>
          <p:nvPr/>
        </p:nvSpPr>
        <p:spPr>
          <a:xfrm>
            <a:off x="2348198" y="5006338"/>
            <a:ext cx="9120738" cy="1041311"/>
          </a:xfrm>
          <a:prstGeom prst="chevron">
            <a:avLst/>
          </a:prstGeom>
          <a:solidFill>
            <a:srgbClr val="FEF5E7"/>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9E6A1096-2A9C-4697-940C-B08C4E8B61B7}"/>
              </a:ext>
            </a:extLst>
          </p:cNvPr>
          <p:cNvSpPr txBox="1"/>
          <p:nvPr/>
        </p:nvSpPr>
        <p:spPr>
          <a:xfrm>
            <a:off x="1016467" y="2855041"/>
            <a:ext cx="101065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0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01</a:t>
            </a:r>
            <a:endParaRPr kumimoji="0" lang="en-GB" sz="4000" b="1" i="0" u="none" strike="noStrike" kern="1200" cap="none" spc="0" normalizeH="0" baseline="0" noProof="0" dirty="0">
              <a:ln>
                <a:noFill/>
              </a:ln>
              <a:solidFill>
                <a:srgbClr val="FFFFFF"/>
              </a:solidFill>
              <a:effectLst/>
              <a:uLnTx/>
              <a:uFillTx/>
              <a:latin typeface="Arial" panose="020B0604020202020204" pitchFamily="34" charset="0"/>
              <a:ea typeface="Noto Sans" panose="020B0502040504020204" pitchFamily="34"/>
              <a:cs typeface="Arial" panose="020B0604020202020204" pitchFamily="34" charset="0"/>
            </a:endParaRPr>
          </a:p>
        </p:txBody>
      </p:sp>
      <p:sp>
        <p:nvSpPr>
          <p:cNvPr id="46" name="TextBox 45">
            <a:extLst>
              <a:ext uri="{FF2B5EF4-FFF2-40B4-BE49-F238E27FC236}">
                <a16:creationId xmlns:a16="http://schemas.microsoft.com/office/drawing/2014/main" id="{E3113365-045A-4C2F-B0EC-9852D273FA73}"/>
              </a:ext>
            </a:extLst>
          </p:cNvPr>
          <p:cNvSpPr txBox="1"/>
          <p:nvPr/>
        </p:nvSpPr>
        <p:spPr>
          <a:xfrm>
            <a:off x="1016466" y="3993172"/>
            <a:ext cx="101065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0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0</a:t>
            </a:r>
            <a:r>
              <a:rPr kumimoji="0" lang="en-US" sz="40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2</a:t>
            </a:r>
            <a:endParaRPr kumimoji="0" lang="en-GB" sz="4000" b="1" i="0" u="none" strike="noStrike" kern="1200" cap="none" spc="0" normalizeH="0" baseline="0" noProof="0" dirty="0">
              <a:ln>
                <a:noFill/>
              </a:ln>
              <a:solidFill>
                <a:srgbClr val="FFFFFF"/>
              </a:solidFill>
              <a:effectLst/>
              <a:uLnTx/>
              <a:uFillTx/>
              <a:latin typeface="Arial" panose="020B0604020202020204" pitchFamily="34" charset="0"/>
              <a:ea typeface="Noto Sans" panose="020B0502040504020204" pitchFamily="34"/>
              <a:cs typeface="Arial" panose="020B0604020202020204" pitchFamily="34" charset="0"/>
            </a:endParaRPr>
          </a:p>
        </p:txBody>
      </p:sp>
      <p:sp>
        <p:nvSpPr>
          <p:cNvPr id="47" name="TextBox 46">
            <a:extLst>
              <a:ext uri="{FF2B5EF4-FFF2-40B4-BE49-F238E27FC236}">
                <a16:creationId xmlns:a16="http://schemas.microsoft.com/office/drawing/2014/main" id="{C303325D-63EC-4A93-959D-D5105002F2C7}"/>
              </a:ext>
            </a:extLst>
          </p:cNvPr>
          <p:cNvSpPr txBox="1"/>
          <p:nvPr/>
        </p:nvSpPr>
        <p:spPr>
          <a:xfrm>
            <a:off x="1075981" y="5154223"/>
            <a:ext cx="1010653"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0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0</a:t>
            </a:r>
            <a:r>
              <a:rPr kumimoji="0" lang="en-US" sz="4000" b="1"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3</a:t>
            </a:r>
            <a:endParaRPr kumimoji="0" lang="en-GB" sz="4000" b="1" i="0" u="none" strike="noStrike" kern="1200" cap="none" spc="0" normalizeH="0" baseline="0" noProof="0" dirty="0">
              <a:ln>
                <a:noFill/>
              </a:ln>
              <a:solidFill>
                <a:srgbClr val="FFFFFF"/>
              </a:solidFill>
              <a:effectLst/>
              <a:uLnTx/>
              <a:uFillTx/>
              <a:latin typeface="Arial" panose="020B0604020202020204" pitchFamily="34" charset="0"/>
              <a:ea typeface="Noto Sans" panose="020B0502040504020204" pitchFamily="34"/>
              <a:cs typeface="Arial" panose="020B0604020202020204" pitchFamily="34" charset="0"/>
            </a:endParaRPr>
          </a:p>
        </p:txBody>
      </p:sp>
      <p:sp>
        <p:nvSpPr>
          <p:cNvPr id="48" name="Rectangle 47">
            <a:extLst>
              <a:ext uri="{FF2B5EF4-FFF2-40B4-BE49-F238E27FC236}">
                <a16:creationId xmlns:a16="http://schemas.microsoft.com/office/drawing/2014/main" id="{996FCC95-8D07-4246-A5BC-A1BF6A89773A}"/>
              </a:ext>
            </a:extLst>
          </p:cNvPr>
          <p:cNvSpPr/>
          <p:nvPr/>
        </p:nvSpPr>
        <p:spPr>
          <a:xfrm>
            <a:off x="3169935" y="5547553"/>
            <a:ext cx="8231489" cy="215444"/>
          </a:xfrm>
          <a:prstGeom prst="rect">
            <a:avLst/>
          </a:prstGeom>
        </p:spPr>
        <p:txBody>
          <a:bodyPr wrap="square">
            <a:spAutoFit/>
          </a:bodyPr>
          <a:lstStyle/>
          <a:p>
            <a:pPr lvl="0">
              <a:buClr>
                <a:schemeClr val="dk1"/>
              </a:buClr>
            </a:pPr>
            <a:endParaRPr lang="mn-MN" sz="800" dirty="0">
              <a:solidFill>
                <a:schemeClr val="bg1"/>
              </a:solidFill>
              <a:latin typeface="Arial" panose="020B0604020202020204" pitchFamily="34" charset="0"/>
              <a:cs typeface="Arial" panose="020B0604020202020204" pitchFamily="34" charset="0"/>
            </a:endParaRPr>
          </a:p>
        </p:txBody>
      </p:sp>
      <p:sp>
        <p:nvSpPr>
          <p:cNvPr id="49" name="Rectangle 48">
            <a:extLst>
              <a:ext uri="{FF2B5EF4-FFF2-40B4-BE49-F238E27FC236}">
                <a16:creationId xmlns:a16="http://schemas.microsoft.com/office/drawing/2014/main" id="{A1B5198A-145F-4AC6-8711-3534D7098730}"/>
              </a:ext>
            </a:extLst>
          </p:cNvPr>
          <p:cNvSpPr/>
          <p:nvPr/>
        </p:nvSpPr>
        <p:spPr>
          <a:xfrm>
            <a:off x="2978901" y="5046501"/>
            <a:ext cx="7990724" cy="923330"/>
          </a:xfrm>
          <a:prstGeom prst="rect">
            <a:avLst/>
          </a:prstGeom>
        </p:spPr>
        <p:txBody>
          <a:bodyPr wrap="square">
            <a:spAutoFit/>
          </a:bodyPr>
          <a:lstStyle/>
          <a:p>
            <a:pPr lvl="0" algn="just">
              <a:buClr>
                <a:schemeClr val="dk1"/>
              </a:buClr>
            </a:pPr>
            <a:r>
              <a:rPr lang="mn-MN" b="1" dirty="0">
                <a:solidFill>
                  <a:srgbClr val="002060"/>
                </a:solidFill>
                <a:latin typeface="Arial" panose="020B0604020202020204" pitchFamily="34" charset="0"/>
                <a:cs typeface="Arial" panose="020B0604020202020204" pitchFamily="34" charset="0"/>
              </a:rPr>
              <a:t>Хэрэг хянан шийдвэрлэх ажиллагааг цахимаар явуулахад хөгжлийн бэрхшээлтэй болон ахмад настан, орон нутгийн алслагдсан иргэдийн эрхийг хангах асуудал </a:t>
            </a:r>
            <a:endParaRPr lang="mn-MN" sz="800" b="1" dirty="0">
              <a:solidFill>
                <a:srgbClr val="002060"/>
              </a:solidFill>
              <a:latin typeface="Arial" panose="020B0604020202020204" pitchFamily="34" charset="0"/>
              <a:cs typeface="Arial" panose="020B0604020202020204" pitchFamily="34" charset="0"/>
            </a:endParaRPr>
          </a:p>
        </p:txBody>
      </p:sp>
      <p:sp>
        <p:nvSpPr>
          <p:cNvPr id="50" name="Rectangle 49">
            <a:extLst>
              <a:ext uri="{FF2B5EF4-FFF2-40B4-BE49-F238E27FC236}">
                <a16:creationId xmlns:a16="http://schemas.microsoft.com/office/drawing/2014/main" id="{86969FC8-12E8-4C7B-B782-4C442FAE0CC3}"/>
              </a:ext>
            </a:extLst>
          </p:cNvPr>
          <p:cNvSpPr/>
          <p:nvPr/>
        </p:nvSpPr>
        <p:spPr>
          <a:xfrm>
            <a:off x="2499498" y="4125516"/>
            <a:ext cx="8707874" cy="1041311"/>
          </a:xfrm>
          <a:prstGeom prst="rect">
            <a:avLst/>
          </a:prstGeom>
        </p:spPr>
        <p:txBody>
          <a:bodyPr wrap="square">
            <a:spAutoFit/>
          </a:bodyPr>
          <a:lstStyle/>
          <a:p>
            <a:pPr marR="0" lvl="1" algn="just">
              <a:lnSpc>
                <a:spcPct val="115000"/>
              </a:lnSpc>
              <a:spcBef>
                <a:spcPts val="0"/>
              </a:spcBef>
              <a:spcAft>
                <a:spcPts val="800"/>
              </a:spcAft>
            </a:pPr>
            <a:r>
              <a:rPr lang="mn-MN" sz="2000" b="1" dirty="0">
                <a:solidFill>
                  <a:srgbClr val="002060"/>
                </a:solidFill>
                <a:latin typeface="Arial" panose="020B0604020202020204" pitchFamily="34" charset="0"/>
                <a:ea typeface="Calibri" panose="020F0502020204030204" pitchFamily="34" charset="0"/>
                <a:cs typeface="Arial" panose="020B0604020202020204" pitchFamily="34" charset="0"/>
              </a:rPr>
              <a:t>Тусгайлсан журмаар хэрэг хянан шийдвэрлэх ажиллагаа</a:t>
            </a:r>
            <a:endParaRPr lang="en-US" sz="20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lvl="0" algn="just"/>
            <a:endParaRPr lang="mn-MN" sz="1600" dirty="0">
              <a:solidFill>
                <a:srgbClr val="002060"/>
              </a:solidFill>
              <a:latin typeface="Arial" panose="020B0604020202020204" pitchFamily="34" charset="0"/>
              <a:cs typeface="Arial" panose="020B0604020202020204" pitchFamily="34" charset="0"/>
            </a:endParaRPr>
          </a:p>
          <a:p>
            <a:pPr lvl="0" algn="just">
              <a:buClr>
                <a:schemeClr val="dk1"/>
              </a:buClr>
            </a:pPr>
            <a:endParaRPr lang="mn-MN" sz="1600" dirty="0">
              <a:solidFill>
                <a:srgbClr val="002060"/>
              </a:solidFill>
              <a:latin typeface="Arial" panose="020B0604020202020204" pitchFamily="34" charset="0"/>
              <a:cs typeface="Arial" panose="020B0604020202020204" pitchFamily="34" charset="0"/>
            </a:endParaRPr>
          </a:p>
        </p:txBody>
      </p:sp>
      <p:sp>
        <p:nvSpPr>
          <p:cNvPr id="51" name="Rectangle 50">
            <a:extLst>
              <a:ext uri="{FF2B5EF4-FFF2-40B4-BE49-F238E27FC236}">
                <a16:creationId xmlns:a16="http://schemas.microsoft.com/office/drawing/2014/main" id="{F2CF1100-1046-4474-8E65-6C7F0A8E1853}"/>
              </a:ext>
            </a:extLst>
          </p:cNvPr>
          <p:cNvSpPr/>
          <p:nvPr/>
        </p:nvSpPr>
        <p:spPr>
          <a:xfrm>
            <a:off x="2978901" y="3020082"/>
            <a:ext cx="8541709" cy="600164"/>
          </a:xfrm>
          <a:prstGeom prst="rect">
            <a:avLst/>
          </a:prstGeom>
        </p:spPr>
        <p:txBody>
          <a:bodyPr wrap="square">
            <a:spAutoFit/>
          </a:bodyPr>
          <a:lstStyle/>
          <a:p>
            <a:pPr algn="just"/>
            <a:r>
              <a:rPr lang="mn-MN" sz="2000" b="1" dirty="0">
                <a:solidFill>
                  <a:srgbClr val="002060"/>
                </a:solidFill>
                <a:latin typeface="Arial" panose="020B0604020202020204" pitchFamily="34" charset="0"/>
                <a:cs typeface="Arial" panose="020B0604020202020204" pitchFamily="34" charset="0"/>
              </a:rPr>
              <a:t>Цахим баримт, цахим гарын үсэг, түүнийг үнэлэх асуудал</a:t>
            </a:r>
            <a:endParaRPr lang="en-US" sz="2000" b="1" dirty="0">
              <a:solidFill>
                <a:srgbClr val="002060"/>
              </a:solidFill>
              <a:latin typeface="Arial" panose="020B0604020202020204" pitchFamily="34" charset="0"/>
              <a:cs typeface="Arial" panose="020B0604020202020204" pitchFamily="34" charset="0"/>
            </a:endParaRPr>
          </a:p>
          <a:p>
            <a:pPr algn="just"/>
            <a:endParaRPr lang="en-US"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427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717566" y="1167721"/>
            <a:ext cx="11153592"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mn-MN" sz="3200" dirty="0">
                <a:solidFill>
                  <a:srgbClr val="002060"/>
                </a:solidFill>
                <a:latin typeface="Arial" panose="020B0604020202020204" pitchFamily="34" charset="0"/>
                <a:cs typeface="Arial" panose="020B0604020202020204" pitchFamily="34" charset="0"/>
              </a:rPr>
              <a:t>Цахим баримт, цахим гарын үсэг, түүнийг үнэлэх асуудал</a:t>
            </a:r>
            <a:endParaRPr lang="en-US" sz="3200" dirty="0">
              <a:solidFill>
                <a:srgbClr val="002060"/>
              </a:solidFill>
              <a:latin typeface="Arial" panose="020B0604020202020204" pitchFamily="34" charset="0"/>
              <a:cs typeface="Arial" panose="020B0604020202020204" pitchFamily="34" charset="0"/>
            </a:endParaRPr>
          </a:p>
        </p:txBody>
      </p:sp>
      <p:sp>
        <p:nvSpPr>
          <p:cNvPr id="52" name="Text Placeholder 1">
            <a:extLst>
              <a:ext uri="{FF2B5EF4-FFF2-40B4-BE49-F238E27FC236}">
                <a16:creationId xmlns:a16="http://schemas.microsoft.com/office/drawing/2014/main" id="{0464DB8A-DE4E-43B3-9E3C-6EF232662F97}"/>
              </a:ext>
            </a:extLst>
          </p:cNvPr>
          <p:cNvSpPr txBox="1">
            <a:spLocks/>
          </p:cNvSpPr>
          <p:nvPr/>
        </p:nvSpPr>
        <p:spPr>
          <a:xfrm>
            <a:off x="445328" y="1336701"/>
            <a:ext cx="11573197" cy="7242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b="1" dirty="0">
              <a:latin typeface="Arial" panose="020B0604020202020204" pitchFamily="34" charset="0"/>
              <a:cs typeface="Arial" panose="020B0604020202020204" pitchFamily="34" charset="0"/>
            </a:endParaRPr>
          </a:p>
        </p:txBody>
      </p:sp>
      <p:grpSp>
        <p:nvGrpSpPr>
          <p:cNvPr id="67" name="그룹 3">
            <a:extLst>
              <a:ext uri="{FF2B5EF4-FFF2-40B4-BE49-F238E27FC236}">
                <a16:creationId xmlns:a16="http://schemas.microsoft.com/office/drawing/2014/main" id="{C02F5289-D951-4964-A4D1-9A39C695D493}"/>
              </a:ext>
            </a:extLst>
          </p:cNvPr>
          <p:cNvGrpSpPr/>
          <p:nvPr/>
        </p:nvGrpSpPr>
        <p:grpSpPr>
          <a:xfrm>
            <a:off x="990392" y="1788233"/>
            <a:ext cx="10353535" cy="4772266"/>
            <a:chOff x="2589913" y="1492745"/>
            <a:chExt cx="6748694" cy="4724756"/>
          </a:xfrm>
          <a:solidFill>
            <a:srgbClr val="FEF5E7"/>
          </a:solidFill>
        </p:grpSpPr>
        <p:sp>
          <p:nvSpPr>
            <p:cNvPr id="68" name="Round Single Corner Rectangle 4">
              <a:extLst>
                <a:ext uri="{FF2B5EF4-FFF2-40B4-BE49-F238E27FC236}">
                  <a16:creationId xmlns:a16="http://schemas.microsoft.com/office/drawing/2014/main" id="{BB5C7578-020E-486B-A7E2-B714F9B9C968}"/>
                </a:ext>
              </a:extLst>
            </p:cNvPr>
            <p:cNvSpPr/>
            <p:nvPr/>
          </p:nvSpPr>
          <p:spPr>
            <a:xfrm>
              <a:off x="6006478" y="1492745"/>
              <a:ext cx="3332129" cy="2285667"/>
            </a:xfrm>
            <a:prstGeom prst="round1Rect">
              <a:avLst/>
            </a:prstGeom>
            <a:gr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69" name="Round Single Corner Rectangle 10">
              <a:extLst>
                <a:ext uri="{FF2B5EF4-FFF2-40B4-BE49-F238E27FC236}">
                  <a16:creationId xmlns:a16="http://schemas.microsoft.com/office/drawing/2014/main" id="{3825DE2D-938B-45CE-BDCB-F08BD38DCDDF}"/>
                </a:ext>
              </a:extLst>
            </p:cNvPr>
            <p:cNvSpPr/>
            <p:nvPr/>
          </p:nvSpPr>
          <p:spPr>
            <a:xfrm flipH="1">
              <a:off x="2589913" y="1492745"/>
              <a:ext cx="3332129" cy="2285667"/>
            </a:xfrm>
            <a:prstGeom prst="round1Rect">
              <a:avLst/>
            </a:prstGeom>
            <a:gr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70" name="Round Single Corner Rectangle 11">
              <a:extLst>
                <a:ext uri="{FF2B5EF4-FFF2-40B4-BE49-F238E27FC236}">
                  <a16:creationId xmlns:a16="http://schemas.microsoft.com/office/drawing/2014/main" id="{76778EC3-9B46-4C23-ADA4-7D6525819AC1}"/>
                </a:ext>
              </a:extLst>
            </p:cNvPr>
            <p:cNvSpPr/>
            <p:nvPr/>
          </p:nvSpPr>
          <p:spPr>
            <a:xfrm rot="10800000" flipH="1">
              <a:off x="6006477" y="3931834"/>
              <a:ext cx="3332130" cy="2285667"/>
            </a:xfrm>
            <a:prstGeom prst="round1Rect">
              <a:avLst/>
            </a:prstGeom>
            <a:gr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sp>
          <p:nvSpPr>
            <p:cNvPr id="71" name="Round Single Corner Rectangle 9">
              <a:extLst>
                <a:ext uri="{FF2B5EF4-FFF2-40B4-BE49-F238E27FC236}">
                  <a16:creationId xmlns:a16="http://schemas.microsoft.com/office/drawing/2014/main" id="{F4B09128-0EBC-400A-BFF5-D143FA7F9039}"/>
                </a:ext>
              </a:extLst>
            </p:cNvPr>
            <p:cNvSpPr/>
            <p:nvPr/>
          </p:nvSpPr>
          <p:spPr>
            <a:xfrm rot="10800000">
              <a:off x="2589914" y="3931834"/>
              <a:ext cx="3332128" cy="2285667"/>
            </a:xfrm>
            <a:prstGeom prst="round1Rect">
              <a:avLst/>
            </a:prstGeom>
            <a:gr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latin typeface="Arial" panose="020B0604020202020204" pitchFamily="34" charset="0"/>
                <a:cs typeface="Arial" panose="020B0604020202020204" pitchFamily="34" charset="0"/>
              </a:endParaRPr>
            </a:p>
          </p:txBody>
        </p:sp>
      </p:grpSp>
      <p:sp>
        <p:nvSpPr>
          <p:cNvPr id="72" name="Oval 71">
            <a:extLst>
              <a:ext uri="{FF2B5EF4-FFF2-40B4-BE49-F238E27FC236}">
                <a16:creationId xmlns:a16="http://schemas.microsoft.com/office/drawing/2014/main" id="{5FD3924C-68FC-432D-BD93-C3BF7FAE32D8}"/>
              </a:ext>
            </a:extLst>
          </p:cNvPr>
          <p:cNvSpPr/>
          <p:nvPr/>
        </p:nvSpPr>
        <p:spPr>
          <a:xfrm>
            <a:off x="974626" y="1706947"/>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1</a:t>
            </a:r>
            <a:endParaRPr lang="en-US" sz="4000" b="1" dirty="0">
              <a:solidFill>
                <a:srgbClr val="002060"/>
              </a:solidFill>
              <a:latin typeface="Arial" panose="020B0604020202020204" pitchFamily="34" charset="0"/>
              <a:cs typeface="Arial" panose="020B0604020202020204" pitchFamily="34" charset="0"/>
            </a:endParaRPr>
          </a:p>
        </p:txBody>
      </p:sp>
      <p:sp>
        <p:nvSpPr>
          <p:cNvPr id="73" name="Oval 72">
            <a:extLst>
              <a:ext uri="{FF2B5EF4-FFF2-40B4-BE49-F238E27FC236}">
                <a16:creationId xmlns:a16="http://schemas.microsoft.com/office/drawing/2014/main" id="{617BF8FE-A9E4-4A8B-B7DE-0982BB35BB64}"/>
              </a:ext>
            </a:extLst>
          </p:cNvPr>
          <p:cNvSpPr/>
          <p:nvPr/>
        </p:nvSpPr>
        <p:spPr>
          <a:xfrm>
            <a:off x="10623847" y="1706947"/>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2</a:t>
            </a:r>
            <a:endParaRPr lang="en-US" sz="4000" b="1" dirty="0">
              <a:solidFill>
                <a:srgbClr val="002060"/>
              </a:solidFill>
              <a:latin typeface="Arial" panose="020B0604020202020204" pitchFamily="34" charset="0"/>
              <a:cs typeface="Arial" panose="020B0604020202020204" pitchFamily="34" charset="0"/>
            </a:endParaRPr>
          </a:p>
        </p:txBody>
      </p:sp>
      <p:sp>
        <p:nvSpPr>
          <p:cNvPr id="74" name="Oval 73">
            <a:extLst>
              <a:ext uri="{FF2B5EF4-FFF2-40B4-BE49-F238E27FC236}">
                <a16:creationId xmlns:a16="http://schemas.microsoft.com/office/drawing/2014/main" id="{8E9C3FC8-DA2A-4002-BDAD-039E4FB2789E}"/>
              </a:ext>
            </a:extLst>
          </p:cNvPr>
          <p:cNvSpPr/>
          <p:nvPr/>
        </p:nvSpPr>
        <p:spPr>
          <a:xfrm>
            <a:off x="974626" y="5856186"/>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3</a:t>
            </a:r>
            <a:endParaRPr lang="en-US" sz="4000" b="1" dirty="0">
              <a:solidFill>
                <a:srgbClr val="002060"/>
              </a:solidFill>
              <a:latin typeface="Arial" panose="020B0604020202020204" pitchFamily="34" charset="0"/>
              <a:cs typeface="Arial" panose="020B0604020202020204" pitchFamily="34" charset="0"/>
            </a:endParaRPr>
          </a:p>
        </p:txBody>
      </p:sp>
      <p:sp>
        <p:nvSpPr>
          <p:cNvPr id="75" name="TextBox 74">
            <a:extLst>
              <a:ext uri="{FF2B5EF4-FFF2-40B4-BE49-F238E27FC236}">
                <a16:creationId xmlns:a16="http://schemas.microsoft.com/office/drawing/2014/main" id="{E706EC70-C94B-406D-80F1-7BC38D6A3236}"/>
              </a:ext>
            </a:extLst>
          </p:cNvPr>
          <p:cNvSpPr txBox="1"/>
          <p:nvPr/>
        </p:nvSpPr>
        <p:spPr>
          <a:xfrm>
            <a:off x="1975941" y="1986370"/>
            <a:ext cx="3782277"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Хуулийн нэмэлт, өөрчлөлтүүдээр шүүхийн үйл ажиллагааг цахимжуулах, цахим орчинд үүссэн нотлох баримт, тоон гарын үсгийг шүүхэд нотолгооны хэрэгсэл болгон хүлээн зөвшөөрөх эрх зүйн үндсийг бүрдүүлсэн.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76" name="TextBox 75">
            <a:extLst>
              <a:ext uri="{FF2B5EF4-FFF2-40B4-BE49-F238E27FC236}">
                <a16:creationId xmlns:a16="http://schemas.microsoft.com/office/drawing/2014/main" id="{9573680A-BD18-4E80-A244-2CA3534C0990}"/>
              </a:ext>
            </a:extLst>
          </p:cNvPr>
          <p:cNvSpPr txBox="1"/>
          <p:nvPr/>
        </p:nvSpPr>
        <p:spPr>
          <a:xfrm>
            <a:off x="6532413" y="1986371"/>
            <a:ext cx="3977663"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ИХШХШтХ-д цахим баримтыг хэрхэн гаргах, цуглуулах, бүрдүүлэх талаар тодорхой заагаагүйгээс ХХШХ-нд цахим баримтын хэлбэрийн асуудал тодорхойгүй болж, түүний нотолгооны хүчин чадлын талаар эргэлзээ үүсэж байна.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77" name="TextBox 76">
            <a:extLst>
              <a:ext uri="{FF2B5EF4-FFF2-40B4-BE49-F238E27FC236}">
                <a16:creationId xmlns:a16="http://schemas.microsoft.com/office/drawing/2014/main" id="{B892696E-0639-476B-B0D0-F92CB602D0DE}"/>
              </a:ext>
            </a:extLst>
          </p:cNvPr>
          <p:cNvSpPr txBox="1"/>
          <p:nvPr/>
        </p:nvSpPr>
        <p:spPr>
          <a:xfrm>
            <a:off x="1975941" y="4375122"/>
            <a:ext cx="3777261"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Шүүхийн практикт цахим баримт гэх ойлголт нэг мөр тогтоогүйгээс зарим тохиолдолд бичмэл болон цахим баримтыг шүүхүүд ялгахгүй байх, үүнээс улбаатай харилцан зөрүүтэй үнэлэх явдал цөөнгүй гарсаар байна.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78" name="TextBox 77">
            <a:extLst>
              <a:ext uri="{FF2B5EF4-FFF2-40B4-BE49-F238E27FC236}">
                <a16:creationId xmlns:a16="http://schemas.microsoft.com/office/drawing/2014/main" id="{894EBEBD-2B7F-4E70-9761-0C26CBB33248}"/>
              </a:ext>
            </a:extLst>
          </p:cNvPr>
          <p:cNvSpPr txBox="1"/>
          <p:nvPr/>
        </p:nvSpPr>
        <p:spPr>
          <a:xfrm>
            <a:off x="6567354" y="4375122"/>
            <a:ext cx="3977663" cy="1815882"/>
          </a:xfrm>
          <a:prstGeom prst="rect">
            <a:avLst/>
          </a:prstGeom>
          <a:noFill/>
        </p:spPr>
        <p:txBody>
          <a:bodyPr wrap="square" rtlCol="0">
            <a:spAutoFit/>
          </a:bodyPr>
          <a:lstStyle/>
          <a:p>
            <a:pPr algn="just"/>
            <a:r>
              <a:rPr lang="mn-MN" sz="1600" b="1" dirty="0">
                <a:solidFill>
                  <a:srgbClr val="002060"/>
                </a:solidFill>
                <a:latin typeface="Arial" panose="020B0604020202020204" pitchFamily="34" charset="0"/>
                <a:cs typeface="Arial" panose="020B0604020202020204" pitchFamily="34" charset="0"/>
              </a:rPr>
              <a:t>Цахим баримтыг шүүхэд гаргаж өгөх, бэхжүүлэх тухай хуулийн зохицуулалт хангалтгүйгээс ХХША-ны журмыг хэрэгжүүлэхэд хүндрэл гарсаар байгаа нь цахим шүүхэд итгэх иргэдийн итгэл үнэмшлийг бууруулахад хүргэдэг. </a:t>
            </a:r>
            <a:endParaRPr lang="ko-KR" altLang="en-US" sz="1600" b="1" dirty="0">
              <a:solidFill>
                <a:srgbClr val="002060"/>
              </a:solidFill>
              <a:latin typeface="Arial" panose="020B0604020202020204" pitchFamily="34" charset="0"/>
              <a:cs typeface="Arial" panose="020B0604020202020204" pitchFamily="34" charset="0"/>
            </a:endParaRPr>
          </a:p>
        </p:txBody>
      </p:sp>
      <p:sp>
        <p:nvSpPr>
          <p:cNvPr id="79" name="Oval 78">
            <a:extLst>
              <a:ext uri="{FF2B5EF4-FFF2-40B4-BE49-F238E27FC236}">
                <a16:creationId xmlns:a16="http://schemas.microsoft.com/office/drawing/2014/main" id="{1BC0F3A6-6DFD-4F7C-9C8A-5DC1C3B1CB7A}"/>
              </a:ext>
            </a:extLst>
          </p:cNvPr>
          <p:cNvSpPr/>
          <p:nvPr/>
        </p:nvSpPr>
        <p:spPr>
          <a:xfrm>
            <a:off x="10674553" y="5833970"/>
            <a:ext cx="720080" cy="720080"/>
          </a:xfrm>
          <a:prstGeom prst="ellipse">
            <a:avLst/>
          </a:prstGeom>
          <a:solidFill>
            <a:srgbClr val="FEF5E7"/>
          </a:solidFill>
          <a:ln w="38100">
            <a:solidFill>
              <a:srgbClr val="00206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mn-MN" sz="4000" b="1" dirty="0">
                <a:solidFill>
                  <a:srgbClr val="002060"/>
                </a:solidFill>
                <a:latin typeface="Arial" panose="020B0604020202020204" pitchFamily="34" charset="0"/>
                <a:cs typeface="Arial" panose="020B0604020202020204" pitchFamily="34" charset="0"/>
              </a:rPr>
              <a:t>4</a:t>
            </a:r>
            <a:endParaRPr lang="en-US" sz="4000"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5447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TotalTime>
  <Words>1037</Words>
  <Application>Microsoft Office PowerPoint</Application>
  <PresentationFormat>Widescreen</PresentationFormat>
  <Paragraphs>99</Paragraphs>
  <Slides>16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맑은 고딕</vt:lpstr>
      <vt:lpstr>Algerian</vt:lpstr>
      <vt:lpstr>Arial</vt:lpstr>
      <vt:lpstr>Calibri</vt:lpstr>
      <vt:lpstr>Calibri Light</vt:lpstr>
      <vt:lpstr>Kulim Park</vt:lpstr>
      <vt:lpstr>Noto Sans</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Battseren</dc:creator>
  <cp:lastModifiedBy>Khulan  Nayanbaatar</cp:lastModifiedBy>
  <cp:revision>105</cp:revision>
  <dcterms:created xsi:type="dcterms:W3CDTF">2025-06-09T06:20:11Z</dcterms:created>
  <dcterms:modified xsi:type="dcterms:W3CDTF">2025-06-14T11:38:24Z</dcterms:modified>
</cp:coreProperties>
</file>