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9" r:id="rId4"/>
    <p:sldId id="301" r:id="rId5"/>
    <p:sldId id="303" r:id="rId6"/>
    <p:sldId id="302" r:id="rId7"/>
    <p:sldId id="304" r:id="rId8"/>
    <p:sldId id="305" r:id="rId9"/>
    <p:sldId id="306"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000066"/>
    <a:srgbClr val="1F464B"/>
    <a:srgbClr val="BB7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91" autoAdjust="0"/>
    <p:restoredTop sz="94660" autoAdjust="0"/>
  </p:normalViewPr>
  <p:slideViewPr>
    <p:cSldViewPr snapToGrid="0">
      <p:cViewPr>
        <p:scale>
          <a:sx n="100" d="100"/>
          <a:sy n="100" d="100"/>
        </p:scale>
        <p:origin x="1452" y="408"/>
      </p:cViewPr>
      <p:guideLst>
        <p:guide orient="horz" pos="2160"/>
        <p:guide pos="3840"/>
      </p:guideLst>
    </p:cSldViewPr>
  </p:slideViewPr>
  <p:outlineViewPr>
    <p:cViewPr>
      <p:scale>
        <a:sx n="33" d="100"/>
        <a:sy n="33" d="100"/>
      </p:scale>
      <p:origin x="0" y="12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3B00B-1D1A-4999-8F74-858A6CD249B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60D6DBE-57D7-463D-8889-11D2E0DD1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8056964-0D5F-4BC6-9D09-B9934680CC15}"/>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5" name="Нижний колонтитул 4">
            <a:extLst>
              <a:ext uri="{FF2B5EF4-FFF2-40B4-BE49-F238E27FC236}">
                <a16:creationId xmlns:a16="http://schemas.microsoft.com/office/drawing/2014/main" id="{AA8C56BC-EE96-4F5A-8BDA-CB918DBB0D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77E0570-ECD3-405F-9114-D405C9D1F9A6}"/>
              </a:ext>
            </a:extLst>
          </p:cNvPr>
          <p:cNvSpPr>
            <a:spLocks noGrp="1"/>
          </p:cNvSpPr>
          <p:nvPr>
            <p:ph type="sldNum" sz="quarter" idx="12"/>
          </p:nvPr>
        </p:nvSpPr>
        <p:spPr/>
        <p:txBody>
          <a:bodyPr/>
          <a:lstStyle/>
          <a:p>
            <a:fld id="{9155FE3D-42CA-4A27-A822-26331F2BACDD}" type="slidenum">
              <a:rPr lang="ru-RU" smtClean="0"/>
              <a:pPr/>
              <a:t>‹#›</a:t>
            </a:fld>
            <a:endParaRPr lang="ru-RU"/>
          </a:p>
        </p:txBody>
      </p:sp>
      <p:pic>
        <p:nvPicPr>
          <p:cNvPr id="8" name="Рисунок 7">
            <a:extLst>
              <a:ext uri="{FF2B5EF4-FFF2-40B4-BE49-F238E27FC236}">
                <a16:creationId xmlns:a16="http://schemas.microsoft.com/office/drawing/2014/main" id="{94F2A715-A5AF-463E-B0C2-E50E74EFA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789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E84ACC-46DA-4D81-85EB-62818DEC90F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72AB1F-8455-4648-B744-59395F422E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DDF687-EE76-4BD4-8AA4-FC9B76743C4C}"/>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5" name="Нижний колонтитул 4">
            <a:extLst>
              <a:ext uri="{FF2B5EF4-FFF2-40B4-BE49-F238E27FC236}">
                <a16:creationId xmlns:a16="http://schemas.microsoft.com/office/drawing/2014/main" id="{0B2000F6-7672-4EBD-B66F-C4F90F7FB1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E6542F-40F6-4216-AFA7-A2B90CAA1C98}"/>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175159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51AAC82-1906-4761-B9B4-96FC79D3CDC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139195D-F111-4C9E-A5F5-C81CF4AAB06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4AF2D7-ECA2-46F7-A2B9-7B0434BD6724}"/>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5" name="Нижний колонтитул 4">
            <a:extLst>
              <a:ext uri="{FF2B5EF4-FFF2-40B4-BE49-F238E27FC236}">
                <a16:creationId xmlns:a16="http://schemas.microsoft.com/office/drawing/2014/main" id="{D32F607F-8758-43EB-9E31-617E72CFB24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76ACC0-10B0-4951-A993-494D3AB8CDF8}"/>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429233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42AC93-2041-475E-BB9B-4D11D647AB8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98BDE4-EBC1-4B36-A365-42B06BE7F50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F2F29FC-2A21-4E32-9F28-343C464AF5E2}"/>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5" name="Нижний колонтитул 4">
            <a:extLst>
              <a:ext uri="{FF2B5EF4-FFF2-40B4-BE49-F238E27FC236}">
                <a16:creationId xmlns:a16="http://schemas.microsoft.com/office/drawing/2014/main" id="{7A1870A2-C802-4F82-8D18-ADEA82C253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901027-B6EB-463B-82DA-E977047447DC}"/>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409553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ECE787-B19A-4A59-AB8E-00BA93E666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AB0798F-4146-4F46-A300-F0CAD67D9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9A7798-0F05-47B7-90BA-4587FEFE0971}"/>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5" name="Нижний колонтитул 4">
            <a:extLst>
              <a:ext uri="{FF2B5EF4-FFF2-40B4-BE49-F238E27FC236}">
                <a16:creationId xmlns:a16="http://schemas.microsoft.com/office/drawing/2014/main" id="{E824D8D7-E5E0-4DB7-83CA-6BAB63C61A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593FF3F-B8C7-441A-92F5-C9A9CB11DF1E}"/>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176682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AB2DB4-81F3-49B6-B05F-FCF02FC583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7B47FE1-BB9B-4DB3-8DCE-1F1D529220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692E765-54A7-4B30-B50C-5BE375EBFC8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129EF91-9EFC-44F9-BD16-597E2EDCC1A7}"/>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6" name="Нижний колонтитул 5">
            <a:extLst>
              <a:ext uri="{FF2B5EF4-FFF2-40B4-BE49-F238E27FC236}">
                <a16:creationId xmlns:a16="http://schemas.microsoft.com/office/drawing/2014/main" id="{33535082-55DA-490A-A7ED-C811200079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A2E376D-0EC1-4BBF-89B2-FF8CA0FA0C59}"/>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79736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395D71-E9BB-44C4-B7FA-5D2F198711E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4C09779-1575-45E9-A982-66A3AEF59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D9DE503-413C-4D12-882E-CED80811BD2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3D00716-7FCA-486F-BEE1-73A6F85FB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AB413C3-4851-49CD-97D1-E481B19C878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9C2F8F5-5C19-41B6-9234-9D755EEE39EA}"/>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8" name="Нижний колонтитул 7">
            <a:extLst>
              <a:ext uri="{FF2B5EF4-FFF2-40B4-BE49-F238E27FC236}">
                <a16:creationId xmlns:a16="http://schemas.microsoft.com/office/drawing/2014/main" id="{DACDAFE9-20DA-42BC-B452-60D61D987A3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6F463C6-D38E-49E3-8D9F-4F47510C3451}"/>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157993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29FFC9-7976-4AD3-BFA8-73C8672F7B5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3DF56E9-AF52-4D7C-A20F-7839FB536E3C}"/>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4" name="Нижний колонтитул 3">
            <a:extLst>
              <a:ext uri="{FF2B5EF4-FFF2-40B4-BE49-F238E27FC236}">
                <a16:creationId xmlns:a16="http://schemas.microsoft.com/office/drawing/2014/main" id="{94211CA6-9DAB-40A3-A82F-F20882571C6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671CE38-64D1-49F8-9F1C-046D7E52D5D2}"/>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126447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BE6874D-AA01-4787-A96B-439F5AFB22BA}"/>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3" name="Нижний колонтитул 2">
            <a:extLst>
              <a:ext uri="{FF2B5EF4-FFF2-40B4-BE49-F238E27FC236}">
                <a16:creationId xmlns:a16="http://schemas.microsoft.com/office/drawing/2014/main" id="{EC8D2CC0-C7EB-4C35-960D-9F09D5FC361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3F6F892-374F-4C47-9335-71401BFD559C}"/>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159905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CAC2CC-F668-4C4A-8CA9-8AB92BDB1F6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818ECA5-AB73-42E0-94A7-28E999E20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1C3DED5-61EC-4DDD-8C68-90524FAE3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4D73ECD-9799-4ECF-ACBF-47D86AF1775B}"/>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6" name="Нижний колонтитул 5">
            <a:extLst>
              <a:ext uri="{FF2B5EF4-FFF2-40B4-BE49-F238E27FC236}">
                <a16:creationId xmlns:a16="http://schemas.microsoft.com/office/drawing/2014/main" id="{FF8244D3-8168-4394-BBD9-EFD639AA79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19783B-D017-4F93-A8A8-E4E6E29C41B6}"/>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248685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DA0BD7-F89B-43A5-B435-590F9C5EEB7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DE1938B-5A20-4355-8AD7-6C4E69436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D67EA1D-4817-480C-88B8-FC2B5A580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812F37-452D-43B6-847C-E195475C933B}"/>
              </a:ext>
            </a:extLst>
          </p:cNvPr>
          <p:cNvSpPr>
            <a:spLocks noGrp="1"/>
          </p:cNvSpPr>
          <p:nvPr>
            <p:ph type="dt" sz="half" idx="10"/>
          </p:nvPr>
        </p:nvSpPr>
        <p:spPr/>
        <p:txBody>
          <a:bodyPr/>
          <a:lstStyle/>
          <a:p>
            <a:fld id="{7AF8B285-423C-489A-9DBE-9A45700B4608}" type="datetimeFigureOut">
              <a:rPr lang="ru-RU" smtClean="0"/>
              <a:pPr/>
              <a:t>14.06.2025</a:t>
            </a:fld>
            <a:endParaRPr lang="ru-RU"/>
          </a:p>
        </p:txBody>
      </p:sp>
      <p:sp>
        <p:nvSpPr>
          <p:cNvPr id="6" name="Нижний колонтитул 5">
            <a:extLst>
              <a:ext uri="{FF2B5EF4-FFF2-40B4-BE49-F238E27FC236}">
                <a16:creationId xmlns:a16="http://schemas.microsoft.com/office/drawing/2014/main" id="{35D21E2D-FE59-404A-A864-C077B3E9DA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4862C41-491F-4444-ABB4-2C3B8C323155}"/>
              </a:ext>
            </a:extLst>
          </p:cNvPr>
          <p:cNvSpPr>
            <a:spLocks noGrp="1"/>
          </p:cNvSpPr>
          <p:nvPr>
            <p:ph type="sldNum" sz="quarter" idx="12"/>
          </p:nvPr>
        </p:nvSpPr>
        <p:spPr/>
        <p:txBody>
          <a:bodyPr/>
          <a:lstStyle/>
          <a:p>
            <a:fld id="{9155FE3D-42CA-4A27-A822-26331F2BACDD}" type="slidenum">
              <a:rPr lang="ru-RU" smtClean="0"/>
              <a:pPr/>
              <a:t>‹#›</a:t>
            </a:fld>
            <a:endParaRPr lang="ru-RU"/>
          </a:p>
        </p:txBody>
      </p:sp>
    </p:spTree>
    <p:extLst>
      <p:ext uri="{BB962C8B-B14F-4D97-AF65-F5344CB8AC3E}">
        <p14:creationId xmlns:p14="http://schemas.microsoft.com/office/powerpoint/2010/main" val="59896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E2624-8D6D-4878-B5ED-D850BF5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63025FE-B76F-4196-A2C8-3EF3A14A0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E580F6-A4BB-4E5E-A2EE-223929693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8B285-423C-489A-9DBE-9A45700B4608}" type="datetimeFigureOut">
              <a:rPr lang="ru-RU" smtClean="0"/>
              <a:pPr/>
              <a:t>14.06.2025</a:t>
            </a:fld>
            <a:endParaRPr lang="ru-RU"/>
          </a:p>
        </p:txBody>
      </p:sp>
      <p:sp>
        <p:nvSpPr>
          <p:cNvPr id="5" name="Нижний колонтитул 4">
            <a:extLst>
              <a:ext uri="{FF2B5EF4-FFF2-40B4-BE49-F238E27FC236}">
                <a16:creationId xmlns:a16="http://schemas.microsoft.com/office/drawing/2014/main" id="{2FE115D0-301A-4922-8042-96139BCDC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135FC0F-B8E3-41B1-9967-ABC13A4DA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5FE3D-42CA-4A27-A822-26331F2BACDD}" type="slidenum">
              <a:rPr lang="ru-RU" smtClean="0"/>
              <a:pPr/>
              <a:t>‹#›</a:t>
            </a:fld>
            <a:endParaRPr lang="ru-RU"/>
          </a:p>
        </p:txBody>
      </p:sp>
      <p:pic>
        <p:nvPicPr>
          <p:cNvPr id="8" name="Рисунок 7">
            <a:extLst>
              <a:ext uri="{FF2B5EF4-FFF2-40B4-BE49-F238E27FC236}">
                <a16:creationId xmlns:a16="http://schemas.microsoft.com/office/drawing/2014/main" id="{69687155-04F9-4AE0-9ED6-41CCD8BF05F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5272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869E7-B7D4-4335-9D4F-C98739916AA0}"/>
              </a:ext>
            </a:extLst>
          </p:cNvPr>
          <p:cNvSpPr>
            <a:spLocks noGrp="1"/>
          </p:cNvSpPr>
          <p:nvPr>
            <p:ph type="ctrTitle"/>
          </p:nvPr>
        </p:nvSpPr>
        <p:spPr>
          <a:xfrm>
            <a:off x="1289396" y="3002281"/>
            <a:ext cx="9144000" cy="2468879"/>
          </a:xfrm>
        </p:spPr>
        <p:txBody>
          <a:bodyPr>
            <a:normAutofit fontScale="90000"/>
          </a:bodyPr>
          <a:lstStyle/>
          <a:p>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Киргизийн</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Бүгд</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Найрамдах</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Улсын</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шүүхийн</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мэдээлэлд</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хандах</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эрх</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олон</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нийтийн</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итгэлийг</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хѳгжүүлж</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буй</a:t>
            </a:r>
            <a:r>
              <a:rPr lang="en-US"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en-US" sz="4400" b="1" dirty="0" err="1">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rPr>
              <a:t>байдал</a:t>
            </a:r>
            <a:endParaRPr lang="ru-RU" sz="4400" b="1" dirty="0">
              <a:ln w="13462">
                <a:solidFill>
                  <a:schemeClr val="bg1"/>
                </a:solidFill>
                <a:prstDash val="solid"/>
              </a:ln>
              <a:solidFill>
                <a:srgbClr val="111111"/>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id="{52ED81B3-E824-4F6B-917E-F758A624F1D4}"/>
              </a:ext>
            </a:extLst>
          </p:cNvPr>
          <p:cNvSpPr>
            <a:spLocks noGrp="1"/>
          </p:cNvSpPr>
          <p:nvPr>
            <p:ph type="subTitle" idx="1"/>
          </p:nvPr>
        </p:nvSpPr>
        <p:spPr>
          <a:xfrm>
            <a:off x="2244436" y="5024438"/>
            <a:ext cx="9144000" cy="1655762"/>
          </a:xfrm>
        </p:spPr>
        <p:txBody>
          <a:bodyPr/>
          <a:lstStyle/>
          <a:p>
            <a:r>
              <a:rPr lang="ru-RU" dirty="0">
                <a:solidFill>
                  <a:srgbClr val="BB7006"/>
                </a:solidFill>
              </a:rPr>
              <a:t> </a:t>
            </a:r>
          </a:p>
        </p:txBody>
      </p:sp>
    </p:spTree>
    <p:extLst>
      <p:ext uri="{BB962C8B-B14F-4D97-AF65-F5344CB8AC3E}">
        <p14:creationId xmlns:p14="http://schemas.microsoft.com/office/powerpoint/2010/main" val="327606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A80D8F-B8FF-444D-A6E8-7C3B8D392D9D}"/>
              </a:ext>
            </a:extLst>
          </p:cNvPr>
          <p:cNvSpPr>
            <a:spLocks noGrp="1"/>
          </p:cNvSpPr>
          <p:nvPr>
            <p:ph type="title"/>
          </p:nvPr>
        </p:nvSpPr>
        <p:spPr>
          <a:xfrm>
            <a:off x="1990303" y="565422"/>
            <a:ext cx="9137073" cy="1325563"/>
          </a:xfrm>
        </p:spPr>
        <p:txBody>
          <a:bodyPr/>
          <a:lstStyle/>
          <a:p>
            <a:r>
              <a:rPr lang="en-US" b="1" dirty="0" err="1">
                <a:latin typeface="Arial" panose="020B0604020202020204" pitchFamily="34" charset="0"/>
                <a:cs typeface="Arial" panose="020B0604020202020204" pitchFamily="34" charset="0"/>
              </a:rPr>
              <a:t>Мэдээллийн</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хүртээмж</a:t>
            </a:r>
            <a:endParaRPr lang="ru-RU"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A32F48A9-674E-404E-BE3A-574381452B6F}"/>
              </a:ext>
            </a:extLst>
          </p:cNvPr>
          <p:cNvSpPr>
            <a:spLocks noGrp="1"/>
          </p:cNvSpPr>
          <p:nvPr>
            <p:ph idx="1"/>
          </p:nvPr>
        </p:nvSpPr>
        <p:spPr>
          <a:xfrm>
            <a:off x="838199" y="2417808"/>
            <a:ext cx="10515600" cy="4351338"/>
          </a:xfrm>
        </p:spPr>
        <p:txBody>
          <a:bodyPr>
            <a:normAutofit fontScale="92500"/>
          </a:bodyPr>
          <a:lstStyle/>
          <a:p>
            <a:pPr marL="0" indent="0" algn="just">
              <a:buNone/>
            </a:pPr>
            <a:r>
              <a:rPr lang="mn-MN" dirty="0">
                <a:latin typeface="Arial" panose="020B0604020202020204" pitchFamily="34" charset="0"/>
                <a:cs typeface="Arial" panose="020B0604020202020204" pitchFamily="34" charset="0"/>
              </a:rPr>
              <a:t>Мэдээлэл олж авах эрхийг Киргиз </a:t>
            </a:r>
            <a:r>
              <a:rPr lang="en-US" dirty="0" err="1">
                <a:latin typeface="Arial" panose="020B0604020202020204" pitchFamily="34" charset="0"/>
                <a:cs typeface="Arial" panose="020B0604020202020204" pitchFamily="34" charset="0"/>
              </a:rPr>
              <a:t>У</a:t>
            </a:r>
            <a:r>
              <a:rPr lang="mn-MN" dirty="0">
                <a:latin typeface="Arial" panose="020B0604020202020204" pitchFamily="34" charset="0"/>
                <a:cs typeface="Arial" panose="020B0604020202020204" pitchFamily="34" charset="0"/>
              </a:rPr>
              <a:t>лсын Үндсэн </a:t>
            </a:r>
            <a:r>
              <a:rPr lang="en-US" dirty="0" err="1">
                <a:latin typeface="Arial" panose="020B0604020202020204" pitchFamily="34" charset="0"/>
                <a:cs typeface="Arial" panose="020B0604020202020204" pitchFamily="34" charset="0"/>
              </a:rPr>
              <a:t>Х</a:t>
            </a:r>
            <a:r>
              <a:rPr lang="mn-MN" dirty="0">
                <a:latin typeface="Arial" panose="020B0604020202020204" pitchFamily="34" charset="0"/>
                <a:cs typeface="Arial" panose="020B0604020202020204" pitchFamily="34" charset="0"/>
              </a:rPr>
              <a:t>уульд заасан (33-р зүйл). </a:t>
            </a:r>
            <a:endParaRPr lang="en-US" dirty="0">
              <a:latin typeface="Arial" panose="020B0604020202020204" pitchFamily="34" charset="0"/>
              <a:cs typeface="Arial" panose="020B0604020202020204" pitchFamily="34" charset="0"/>
            </a:endParaRPr>
          </a:p>
          <a:p>
            <a:pPr marL="0" indent="0" algn="just">
              <a:buNone/>
            </a:pPr>
            <a:r>
              <a:rPr lang="mn-MN" dirty="0">
                <a:latin typeface="Arial" panose="020B0604020202020204" pitchFamily="34" charset="0"/>
                <a:cs typeface="Arial" panose="020B0604020202020204" pitchFamily="34" charset="0"/>
              </a:rPr>
              <a:t>Иргэн бүр дараахь эрхтэй</a:t>
            </a:r>
            <a:r>
              <a:rPr lang="en-US" dirty="0">
                <a:latin typeface="Arial" panose="020B0604020202020204" pitchFamily="34" charset="0"/>
                <a:cs typeface="Arial" panose="020B0604020202020204" pitchFamily="34" charset="0"/>
              </a:rPr>
              <a:t>:</a:t>
            </a:r>
          </a:p>
          <a:p>
            <a:pPr algn="just"/>
            <a:r>
              <a:rPr lang="mn-MN"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a:t>
            </a:r>
            <a:r>
              <a:rPr lang="mn-MN" dirty="0">
                <a:latin typeface="Arial" panose="020B0604020202020204" pitchFamily="34" charset="0"/>
                <a:cs typeface="Arial" panose="020B0604020202020204" pitchFamily="34" charset="0"/>
              </a:rPr>
              <a:t>эдээл</a:t>
            </a:r>
            <a:r>
              <a:rPr lang="en-US" dirty="0" err="1">
                <a:latin typeface="Arial" panose="020B0604020202020204" pitchFamily="34" charset="0"/>
                <a:cs typeface="Arial" panose="020B0604020202020204" pitchFamily="34" charset="0"/>
              </a:rPr>
              <a:t>эл</a:t>
            </a:r>
            <a:r>
              <a:rPr lang="mn-MN" dirty="0">
                <a:latin typeface="Arial" panose="020B0604020202020204" pitchFamily="34" charset="0"/>
                <a:cs typeface="Arial" panose="020B0604020202020204" pitchFamily="34" charset="0"/>
              </a:rPr>
              <a:t> чөлөөтэй хайх, хүлээн авах, хадгалах, түгээх;</a:t>
            </a:r>
            <a:endParaRPr lang="en-US"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Т</a:t>
            </a:r>
            <a:r>
              <a:rPr lang="mn-MN" dirty="0">
                <a:latin typeface="Arial" panose="020B0604020202020204" pitchFamily="34" charset="0"/>
                <a:cs typeface="Arial" panose="020B0604020202020204" pitchFamily="34" charset="0"/>
              </a:rPr>
              <a:t>өрийн байгууллага, албан тушаалтны үйл ажиллагааны талаар мэдээлэлтэй байх. </a:t>
            </a:r>
            <a:endParaRPr lang="en-US" dirty="0">
              <a:latin typeface="Arial" panose="020B0604020202020204" pitchFamily="34" charset="0"/>
              <a:cs typeface="Arial" panose="020B0604020202020204" pitchFamily="34" charset="0"/>
            </a:endParaRPr>
          </a:p>
          <a:p>
            <a:pPr marL="0" indent="0" algn="just">
              <a:buNone/>
            </a:pPr>
            <a:r>
              <a:rPr lang="mn-MN" dirty="0">
                <a:latin typeface="Arial" panose="020B0604020202020204" pitchFamily="34" charset="0"/>
                <a:cs typeface="Arial" panose="020B0604020202020204" pitchFamily="34" charset="0"/>
              </a:rPr>
              <a:t>Шүүхийн ил тод байдал нь хууль дээдлэх, шүүхийн хараат бус бай</a:t>
            </a:r>
            <a:r>
              <a:rPr lang="en-US" dirty="0" err="1">
                <a:latin typeface="Arial" panose="020B0604020202020204" pitchFamily="34" charset="0"/>
                <a:cs typeface="Arial" panose="020B0604020202020204" pitchFamily="34" charset="0"/>
              </a:rPr>
              <a:t>х</a:t>
            </a:r>
            <a:r>
              <a:rPr lang="mn-MN" dirty="0">
                <a:latin typeface="Arial" panose="020B0604020202020204" pitchFamily="34" charset="0"/>
                <a:cs typeface="Arial" panose="020B0604020202020204" pitchFamily="34" charset="0"/>
              </a:rPr>
              <a:t>, нийгмийн үр дүнтэй хяналтын үндсэн тулгуур багана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болдог</a:t>
            </a:r>
            <a:r>
              <a:rPr lang="mn-MN" dirty="0">
                <a:latin typeface="Arial" panose="020B0604020202020204" pitchFamily="34" charset="0"/>
                <a:cs typeface="Arial" panose="020B0604020202020204" pitchFamily="34" charset="0"/>
              </a:rPr>
              <a:t>.</a:t>
            </a:r>
          </a:p>
          <a:p>
            <a:pPr marL="0" indent="0">
              <a:buNone/>
            </a:pPr>
            <a:br>
              <a:rPr lang="mn-MN" dirty="0"/>
            </a:br>
            <a:endParaRPr lang="mn-MN" dirty="0"/>
          </a:p>
          <a:p>
            <a:endParaRPr lang="ru-RU" dirty="0"/>
          </a:p>
        </p:txBody>
      </p:sp>
    </p:spTree>
    <p:extLst>
      <p:ext uri="{BB962C8B-B14F-4D97-AF65-F5344CB8AC3E}">
        <p14:creationId xmlns:p14="http://schemas.microsoft.com/office/powerpoint/2010/main" val="50643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83661" y="288131"/>
            <a:ext cx="10677694" cy="6281738"/>
          </a:xfrm>
        </p:spPr>
        <p:txBody>
          <a:bodyPr>
            <a:noAutofit/>
          </a:bodyPr>
          <a:lstStyle/>
          <a:p>
            <a:pPr algn="just"/>
            <a:r>
              <a:rPr lang="en-US" sz="2800" b="1" dirty="0"/>
              <a:t>			</a:t>
            </a:r>
            <a:r>
              <a:rPr lang="mn-MN" sz="2800" dirty="0"/>
              <a:t> </a:t>
            </a:r>
            <a:br>
              <a:rPr lang="en-US" sz="2800" dirty="0"/>
            </a:br>
            <a:br>
              <a:rPr lang="en-US" sz="2800" dirty="0"/>
            </a:br>
            <a:r>
              <a:rPr lang="en-US" sz="2800" dirty="0"/>
              <a:t>                     </a:t>
            </a:r>
            <a:br>
              <a:rPr lang="en-US" sz="2800" dirty="0"/>
            </a:br>
            <a:br>
              <a:rPr lang="en-US" sz="2800" dirty="0"/>
            </a:br>
            <a:r>
              <a:rPr lang="en-US" sz="2800" dirty="0"/>
              <a:t>                        </a:t>
            </a:r>
            <a:r>
              <a:rPr lang="mn-MN" sz="2800" b="1" dirty="0">
                <a:latin typeface="Arial" panose="020B0604020202020204" pitchFamily="34" charset="0"/>
                <a:cs typeface="Arial" panose="020B0604020202020204" pitchFamily="34" charset="0"/>
              </a:rPr>
              <a:t>Нээлттэй </a:t>
            </a:r>
            <a:r>
              <a:rPr lang="en-US" sz="2800" b="1" dirty="0" err="1">
                <a:latin typeface="Arial" panose="020B0604020202020204" pitchFamily="34" charset="0"/>
                <a:cs typeface="Arial" panose="020B0604020202020204" pitchFamily="34" charset="0"/>
              </a:rPr>
              <a:t>шүүхийн</a:t>
            </a:r>
            <a:r>
              <a:rPr lang="en-US" sz="2800" b="1" dirty="0">
                <a:latin typeface="Arial" panose="020B0604020202020204" pitchFamily="34" charset="0"/>
                <a:cs typeface="Arial" panose="020B0604020202020204" pitchFamily="34" charset="0"/>
              </a:rPr>
              <a:t> </a:t>
            </a:r>
            <a:r>
              <a:rPr lang="mn-MN" sz="2800" b="1" dirty="0">
                <a:latin typeface="Arial" panose="020B0604020202020204" pitchFamily="34" charset="0"/>
                <a:cs typeface="Arial" panose="020B0604020202020204" pitchFamily="34" charset="0"/>
              </a:rPr>
              <a:t>үндсэн зарчмууд:</a:t>
            </a:r>
            <a:br>
              <a:rPr lang="ru-RU" sz="2800" b="1" dirty="0"/>
            </a:br>
            <a:br>
              <a:rPr lang="ru-RU" sz="2800" dirty="0"/>
            </a:br>
            <a:r>
              <a:rPr lang="en-US" sz="2800" dirty="0"/>
              <a:t>	</a:t>
            </a:r>
            <a:r>
              <a:rPr lang="mn-MN" sz="2400" dirty="0">
                <a:latin typeface="Arial" panose="020B0604020202020204" pitchFamily="34" charset="0"/>
                <a:cs typeface="Arial" panose="020B0604020202020204" pitchFamily="34" charset="0"/>
              </a:rPr>
              <a:t>Шүүхийн үйл ажиллагааны ил тод байдал (Эрүүгийн </a:t>
            </a:r>
            <a:r>
              <a:rPr lang="en-US" sz="2400" dirty="0">
                <a:latin typeface="Arial" panose="020B0604020202020204" pitchFamily="34" charset="0"/>
                <a:cs typeface="Arial" panose="020B0604020202020204" pitchFamily="34" charset="0"/>
              </a:rPr>
              <a:t>ХХШТ </a:t>
            </a:r>
            <a:r>
              <a:rPr lang="en-US" sz="2400" dirty="0" err="1">
                <a:latin typeface="Arial" panose="020B0604020202020204" pitchFamily="34" charset="0"/>
                <a:cs typeface="Arial" panose="020B0604020202020204" pitchFamily="34" charset="0"/>
              </a:rPr>
              <a:t>хуулийн</a:t>
            </a:r>
            <a:r>
              <a:rPr lang="mn-MN" sz="2400" dirty="0">
                <a:latin typeface="Arial" panose="020B0604020202020204" pitchFamily="34" charset="0"/>
                <a:cs typeface="Arial" panose="020B0604020202020204" pitchFamily="34" charset="0"/>
              </a:rPr>
              <a:t> 291 дүгээр зүйл; Иргэний </a:t>
            </a:r>
            <a:r>
              <a:rPr lang="en-US" sz="2400" dirty="0">
                <a:latin typeface="Arial" panose="020B0604020202020204" pitchFamily="34" charset="0"/>
                <a:cs typeface="Arial" panose="020B0604020202020204" pitchFamily="34" charset="0"/>
              </a:rPr>
              <a:t>ХХШТ</a:t>
            </a:r>
            <a:r>
              <a:rPr lang="mn-MN" sz="2400" dirty="0">
                <a:latin typeface="Arial" panose="020B0604020202020204" pitchFamily="34" charset="0"/>
                <a:cs typeface="Arial" panose="020B0604020202020204" pitchFamily="34" charset="0"/>
              </a:rPr>
              <a:t> хуулийн 13 дугаар зүйл);</a:t>
            </a:r>
            <a:br>
              <a:rPr lang="ru-RU"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Шүүхийн шийдвэрт хандах (sot.kg б</a:t>
            </a:r>
            <a:r>
              <a:rPr lang="en-US" sz="2400" dirty="0" err="1">
                <a:latin typeface="Arial" panose="020B0604020202020204" pitchFamily="34" charset="0"/>
                <a:cs typeface="Arial" panose="020B0604020202020204" pitchFamily="34" charset="0"/>
              </a:rPr>
              <a:t>а</a:t>
            </a:r>
            <a:r>
              <a:rPr lang="mn-MN" sz="2400" dirty="0">
                <a:latin typeface="Arial" panose="020B0604020202020204" pitchFamily="34" charset="0"/>
                <a:cs typeface="Arial" panose="020B0604020202020204" pitchFamily="34" charset="0"/>
              </a:rPr>
              <a:t> portal.sot.kg порталуудаар дамжуулан авах боломжтой);</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Шүүгчийн сахилгын шийтгэл, томилгоо, сонгон шалгаруулалт </a:t>
            </a:r>
            <a:r>
              <a:rPr lang="en-US" sz="2400" dirty="0" err="1">
                <a:latin typeface="Arial" panose="020B0604020202020204" pitchFamily="34" charset="0"/>
                <a:cs typeface="Arial" panose="020B0604020202020204" pitchFamily="34" charset="0"/>
              </a:rPr>
              <a:t>зэрэг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шүүгчдэд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холбоотой</a:t>
            </a:r>
            <a:r>
              <a:rPr lang="en-US" sz="2400"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мэдээллийг </a:t>
            </a:r>
            <a:r>
              <a:rPr lang="en-US" sz="2400" dirty="0" err="1">
                <a:latin typeface="Arial" panose="020B0604020202020204" pitchFamily="34" charset="0"/>
                <a:cs typeface="Arial" panose="020B0604020202020204" pitchFamily="34" charset="0"/>
              </a:rPr>
              <a:t>ил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болгох</a:t>
            </a:r>
            <a:br>
              <a:rPr lang="ru-RU"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Шүүхийн үйл ажиллагаанд хяналт тавихад хэвлэл мэдээлэл, иргэний нийгмийн идэвхтэй оролцоо</a:t>
            </a:r>
            <a:r>
              <a:rPr lang="en-US" sz="2400" dirty="0" err="1">
                <a:latin typeface="Arial" panose="020B0604020202020204" pitchFamily="34" charset="0"/>
                <a:cs typeface="Arial" panose="020B0604020202020204" pitchFamily="34" charset="0"/>
              </a:rPr>
              <a:t>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хангах</a:t>
            </a:r>
            <a:br>
              <a:rPr lang="ru-RU"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mn-MN" sz="2400" b="1" dirty="0">
                <a:latin typeface="Arial" panose="020B0604020202020204" pitchFamily="34" charset="0"/>
                <a:cs typeface="Arial" panose="020B0604020202020204" pitchFamily="34" charset="0"/>
              </a:rPr>
              <a:t>Зорилго нь </a:t>
            </a:r>
            <a:r>
              <a:rPr lang="mn-MN" sz="2400" dirty="0">
                <a:latin typeface="Arial" panose="020B0604020202020204" pitchFamily="34" charset="0"/>
                <a:cs typeface="Arial" panose="020B0604020202020204" pitchFamily="34" charset="0"/>
              </a:rPr>
              <a:t>зөвхөн олон нийтэд мэдээлэл өгөх бус </a:t>
            </a:r>
            <a:r>
              <a:rPr lang="mn-MN" sz="2400" b="1" dirty="0">
                <a:latin typeface="Arial" panose="020B0604020202020204" pitchFamily="34" charset="0"/>
                <a:cs typeface="Arial" panose="020B0604020202020204" pitchFamily="34" charset="0"/>
              </a:rPr>
              <a:t>боди</a:t>
            </a:r>
            <a:r>
              <a:rPr lang="en-US" sz="2400" b="1" dirty="0" err="1">
                <a:latin typeface="Arial" panose="020B0604020202020204" pitchFamily="34" charset="0"/>
                <a:cs typeface="Arial" panose="020B0604020202020204" pitchFamily="34" charset="0"/>
              </a:rPr>
              <a:t>т</a:t>
            </a:r>
            <a:r>
              <a:rPr lang="mn-MN" sz="2400" b="1" dirty="0">
                <a:latin typeface="Arial" panose="020B0604020202020204" pitchFamily="34" charset="0"/>
                <a:cs typeface="Arial" panose="020B0604020202020204" pitchFamily="34" charset="0"/>
              </a:rPr>
              <a:t> итгэлийг </a:t>
            </a:r>
            <a:r>
              <a:rPr lang="mn-MN" sz="2400" dirty="0">
                <a:latin typeface="Arial" panose="020B0604020202020204" pitchFamily="34" charset="0"/>
                <a:cs typeface="Arial" panose="020B0604020202020204" pitchFamily="34" charset="0"/>
              </a:rPr>
              <a:t>бий болгох - шүүхүүд улс төрийн болон </a:t>
            </a:r>
            <a:r>
              <a:rPr lang="en-US" sz="2400" dirty="0" err="1">
                <a:latin typeface="Arial" panose="020B0604020202020204" pitchFamily="34" charset="0"/>
                <a:cs typeface="Arial" panose="020B0604020202020204" pitchFamily="34" charset="0"/>
              </a:rPr>
              <a:t>бизнесийн</a:t>
            </a:r>
            <a:r>
              <a:rPr lang="mn-MN" sz="2400" dirty="0">
                <a:latin typeface="Arial" panose="020B0604020202020204" pitchFamily="34" charset="0"/>
                <a:cs typeface="Arial" panose="020B0604020202020204" pitchFamily="34" charset="0"/>
              </a:rPr>
              <a:t> явцуу ашиг сонирхлын төлөө бус хуулийн дагуу ажилладаг гэдэгт итгэх олон нийтийн итгэлийг хангах явдал юм.</a:t>
            </a:r>
            <a:br>
              <a:rPr lang="ru-RU" sz="2400" dirty="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63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C9A80D8F-B8FF-444D-A6E8-7C3B8D392D9D}"/>
              </a:ext>
            </a:extLst>
          </p:cNvPr>
          <p:cNvSpPr txBox="1">
            <a:spLocks/>
          </p:cNvSpPr>
          <p:nvPr/>
        </p:nvSpPr>
        <p:spPr>
          <a:xfrm>
            <a:off x="1631092" y="259493"/>
            <a:ext cx="10379675" cy="9638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mn-MN" sz="4000" dirty="0"/>
              <a:t>Шүүхэд итгэх олон нийтийн итгэлийг </a:t>
            </a:r>
            <a:endParaRPr lang="en-US" sz="4000" dirty="0"/>
          </a:p>
          <a:p>
            <a:pPr algn="ctr"/>
            <a:r>
              <a:rPr lang="mn-MN" sz="4000" dirty="0"/>
              <a:t>Х</a:t>
            </a:r>
            <a:r>
              <a:rPr lang="en-US" sz="4000" dirty="0" err="1"/>
              <a:t>ангаж</a:t>
            </a:r>
            <a:r>
              <a:rPr lang="en-US" sz="4000" dirty="0"/>
              <a:t> </a:t>
            </a:r>
            <a:r>
              <a:rPr lang="en-US" sz="4000" dirty="0" err="1"/>
              <a:t>буй</a:t>
            </a:r>
            <a:r>
              <a:rPr lang="en-US" sz="4000" dirty="0"/>
              <a:t> </a:t>
            </a:r>
            <a:r>
              <a:rPr lang="en-US" sz="4000" dirty="0" err="1"/>
              <a:t>байдал</a:t>
            </a:r>
            <a:endParaRPr lang="ru-RU" sz="4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42465475"/>
              </p:ext>
            </p:extLst>
          </p:nvPr>
        </p:nvGraphicFramePr>
        <p:xfrm>
          <a:off x="677798" y="2128417"/>
          <a:ext cx="10515600" cy="4454829"/>
        </p:xfrm>
        <a:graphic>
          <a:graphicData uri="http://schemas.openxmlformats.org/drawingml/2006/table">
            <a:tbl>
              <a:tblPr firstRow="1" firstCol="1" bandRow="1">
                <a:tableStyleId>{5C22544A-7EE6-4342-B048-85BDC9FD1C3A}</a:tableStyleId>
              </a:tblPr>
              <a:tblGrid>
                <a:gridCol w="1922418">
                  <a:extLst>
                    <a:ext uri="{9D8B030D-6E8A-4147-A177-3AD203B41FA5}">
                      <a16:colId xmlns:a16="http://schemas.microsoft.com/office/drawing/2014/main" val="20000"/>
                    </a:ext>
                  </a:extLst>
                </a:gridCol>
                <a:gridCol w="1436914">
                  <a:extLst>
                    <a:ext uri="{9D8B030D-6E8A-4147-A177-3AD203B41FA5}">
                      <a16:colId xmlns:a16="http://schemas.microsoft.com/office/drawing/2014/main" val="20001"/>
                    </a:ext>
                  </a:extLst>
                </a:gridCol>
                <a:gridCol w="1497875">
                  <a:extLst>
                    <a:ext uri="{9D8B030D-6E8A-4147-A177-3AD203B41FA5}">
                      <a16:colId xmlns:a16="http://schemas.microsoft.com/office/drawing/2014/main" val="20002"/>
                    </a:ext>
                  </a:extLst>
                </a:gridCol>
                <a:gridCol w="5658393">
                  <a:extLst>
                    <a:ext uri="{9D8B030D-6E8A-4147-A177-3AD203B41FA5}">
                      <a16:colId xmlns:a16="http://schemas.microsoft.com/office/drawing/2014/main" val="20003"/>
                    </a:ext>
                  </a:extLst>
                </a:gridCol>
              </a:tblGrid>
              <a:tr h="260283">
                <a:tc>
                  <a:txBody>
                    <a:bodyPr/>
                    <a:lstStyle/>
                    <a:p>
                      <a:pPr algn="ctr">
                        <a:lnSpc>
                          <a:spcPct val="107000"/>
                        </a:lnSpc>
                        <a:spcAft>
                          <a:spcPts val="0"/>
                        </a:spcAft>
                      </a:pPr>
                      <a:r>
                        <a:rPr lang="en-US" sz="1500" dirty="0" err="1">
                          <a:effectLst/>
                          <a:latin typeface="Arial" panose="020B0604020202020204" pitchFamily="34" charset="0"/>
                          <a:ea typeface="+mn-ea"/>
                          <a:cs typeface="Arial" panose="020B0604020202020204" pitchFamily="34" charset="0"/>
                        </a:rPr>
                        <a:t>Улс</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CPI 2023</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Оноо</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en-US" sz="1500" dirty="0" err="1">
                          <a:effectLst/>
                          <a:latin typeface="Arial" panose="020B0604020202020204" pitchFamily="34" charset="0"/>
                          <a:ea typeface="Calibri" panose="020F0502020204030204" pitchFamily="34" charset="0"/>
                          <a:cs typeface="Arial" panose="020B0604020202020204" pitchFamily="34" charset="0"/>
                        </a:rPr>
                        <a:t>Зэрэг</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en-US" sz="1500" dirty="0" err="1">
                          <a:effectLst/>
                          <a:latin typeface="Arial" panose="020B0604020202020204" pitchFamily="34" charset="0"/>
                          <a:ea typeface="Calibri" panose="020F0502020204030204" pitchFamily="34" charset="0"/>
                          <a:cs typeface="Arial" panose="020B0604020202020204" pitchFamily="34" charset="0"/>
                        </a:rPr>
                        <a:t>Тайлбар</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0"/>
                  </a:ext>
                </a:extLst>
              </a:tr>
              <a:tr h="260283">
                <a:tc>
                  <a:txBody>
                    <a:bodyPr/>
                    <a:lstStyle/>
                    <a:p>
                      <a:pPr algn="l">
                        <a:lnSpc>
                          <a:spcPct val="107000"/>
                        </a:lnSpc>
                        <a:spcAft>
                          <a:spcPts val="0"/>
                        </a:spcAft>
                      </a:pPr>
                      <a:r>
                        <a:rPr lang="ru-RU"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Дани</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90</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1</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Шүүхийн тогтолцоонд олон нийтийн итгэл өндөр, хараат бус, ил тод.</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1"/>
                  </a:ext>
                </a:extLst>
              </a:tr>
              <a:tr h="260283">
                <a:tc>
                  <a:txBody>
                    <a:bodyPr/>
                    <a:lstStyle/>
                    <a:p>
                      <a:pPr algn="l">
                        <a:lnSpc>
                          <a:spcPct val="107000"/>
                        </a:lnSpc>
                        <a:spcAft>
                          <a:spcPts val="0"/>
                        </a:spcAft>
                      </a:pPr>
                      <a:r>
                        <a:rPr lang="en-US" sz="1500" dirty="0" err="1">
                          <a:effectLst/>
                          <a:latin typeface="Arial" panose="020B0604020202020204" pitchFamily="34" charset="0"/>
                          <a:cs typeface="Arial" panose="020B0604020202020204" pitchFamily="34" charset="0"/>
                        </a:rPr>
                        <a:t>Финланд</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87</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a:effectLst/>
                          <a:latin typeface="Arial" panose="020B0604020202020204" pitchFamily="34" charset="0"/>
                          <a:cs typeface="Arial" panose="020B0604020202020204" pitchFamily="34" charset="0"/>
                        </a:rPr>
                        <a:t>2</a:t>
                      </a:r>
                      <a:endParaRPr lang="ru-RU" sz="15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Авлигын хамгийн бага түвшинтэй, </a:t>
                      </a:r>
                      <a:r>
                        <a:rPr lang="en-US" sz="1600" dirty="0" err="1">
                          <a:latin typeface="Arial" panose="020B0604020202020204" pitchFamily="34" charset="0"/>
                          <a:cs typeface="Arial" panose="020B0604020202020204" pitchFamily="34" charset="0"/>
                        </a:rPr>
                        <a:t>хүчтэй</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шүүх</a:t>
                      </a:r>
                      <a:r>
                        <a:rPr lang="en-US" sz="1600" dirty="0" err="1">
                          <a:latin typeface="Arial" panose="020B0604020202020204" pitchFamily="34" charset="0"/>
                          <a:cs typeface="Arial" panose="020B0604020202020204" pitchFamily="34" charset="0"/>
                        </a:rPr>
                        <a:t>тэй</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2"/>
                  </a:ext>
                </a:extLst>
              </a:tr>
              <a:tr h="260283">
                <a:tc>
                  <a:txBody>
                    <a:bodyPr/>
                    <a:lstStyle/>
                    <a:p>
                      <a:pPr algn="l">
                        <a:lnSpc>
                          <a:spcPct val="107000"/>
                        </a:lnSpc>
                        <a:spcAft>
                          <a:spcPts val="0"/>
                        </a:spcAft>
                      </a:pPr>
                      <a:r>
                        <a:rPr lang="en-US" sz="1500" dirty="0" err="1">
                          <a:effectLst/>
                          <a:latin typeface="Arial" panose="020B0604020202020204" pitchFamily="34" charset="0"/>
                          <a:cs typeface="Arial" panose="020B0604020202020204" pitchFamily="34" charset="0"/>
                        </a:rPr>
                        <a:t>Шинэ</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Зеланд</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85</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a:effectLst/>
                          <a:latin typeface="Arial" panose="020B0604020202020204" pitchFamily="34" charset="0"/>
                          <a:cs typeface="Arial" panose="020B0604020202020204" pitchFamily="34" charset="0"/>
                        </a:rPr>
                        <a:t>3</a:t>
                      </a:r>
                      <a:endParaRPr lang="ru-RU" sz="15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Шүүхийн үйл ажиллагаанд иргэдийн идэвхтэй оролцоотой</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 ил тод тогтолцоо</a:t>
                      </a:r>
                      <a:r>
                        <a:rPr lang="en-US" sz="1600" dirty="0" err="1">
                          <a:latin typeface="Arial" panose="020B0604020202020204" pitchFamily="34" charset="0"/>
                          <a:cs typeface="Arial" panose="020B0604020202020204" pitchFamily="34" charset="0"/>
                        </a:rPr>
                        <a:t>той</a:t>
                      </a:r>
                      <a:r>
                        <a:rPr lang="en-US" sz="1600" dirty="0">
                          <a:latin typeface="Arial" panose="020B0604020202020204" pitchFamily="34" charset="0"/>
                          <a:cs typeface="Arial" panose="020B0604020202020204" pitchFamily="34" charset="0"/>
                        </a:rPr>
                        <a:t>.</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3"/>
                  </a:ext>
                </a:extLst>
              </a:tr>
              <a:tr h="260283">
                <a:tc>
                  <a:txBody>
                    <a:bodyPr/>
                    <a:lstStyle/>
                    <a:p>
                      <a:pPr algn="l">
                        <a:lnSpc>
                          <a:spcPct val="107000"/>
                        </a:lnSpc>
                        <a:spcAft>
                          <a:spcPts val="0"/>
                        </a:spcAft>
                      </a:pPr>
                      <a:r>
                        <a:rPr lang="mn-MN" sz="1600" dirty="0">
                          <a:latin typeface="Arial" panose="020B0604020202020204" pitchFamily="34" charset="0"/>
                          <a:cs typeface="Arial" panose="020B0604020202020204" pitchFamily="34" charset="0"/>
                        </a:rPr>
                        <a:t>Швейцарь</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84</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a:effectLst/>
                          <a:latin typeface="Arial" panose="020B0604020202020204" pitchFamily="34" charset="0"/>
                          <a:cs typeface="Arial" panose="020B0604020202020204" pitchFamily="34" charset="0"/>
                        </a:rPr>
                        <a:t>4</a:t>
                      </a:r>
                      <a:endParaRPr lang="ru-RU" sz="15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Шүүхийн бие даасан байдал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хүчтэй</a:t>
                      </a:r>
                      <a:r>
                        <a:rPr lang="mn-MN" sz="1600" dirty="0">
                          <a:latin typeface="Arial" panose="020B0604020202020204" pitchFamily="34" charset="0"/>
                          <a:cs typeface="Arial" panose="020B0604020202020204" pitchFamily="34" charset="0"/>
                        </a:rPr>
                        <a:t>, авлигатай тэмцэх үр дүнтэй механизм</a:t>
                      </a:r>
                      <a:r>
                        <a:rPr lang="en-US" sz="1600" dirty="0" err="1">
                          <a:latin typeface="Arial" panose="020B0604020202020204" pitchFamily="34" charset="0"/>
                          <a:cs typeface="Arial" panose="020B0604020202020204" pitchFamily="34" charset="0"/>
                        </a:rPr>
                        <a:t>тай</a:t>
                      </a:r>
                      <a:r>
                        <a:rPr lang="en-US" sz="1600" dirty="0">
                          <a:latin typeface="Arial" panose="020B0604020202020204" pitchFamily="34" charset="0"/>
                          <a:cs typeface="Arial" panose="020B0604020202020204" pitchFamily="34" charset="0"/>
                        </a:rPr>
                        <a:t>.</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4"/>
                  </a:ext>
                </a:extLst>
              </a:tr>
              <a:tr h="260283">
                <a:tc>
                  <a:txBody>
                    <a:bodyPr/>
                    <a:lstStyle/>
                    <a:p>
                      <a:pPr algn="l">
                        <a:lnSpc>
                          <a:spcPct val="107000"/>
                        </a:lnSpc>
                        <a:spcAft>
                          <a:spcPts val="0"/>
                        </a:spcAft>
                      </a:pPr>
                      <a:r>
                        <a:rPr lang="ru-RU" sz="1500" dirty="0">
                          <a:effectLst/>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Швед</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83</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a:effectLst/>
                          <a:latin typeface="Arial" panose="020B0604020202020204" pitchFamily="34" charset="0"/>
                          <a:cs typeface="Arial" panose="020B0604020202020204" pitchFamily="34" charset="0"/>
                        </a:rPr>
                        <a:t>5</a:t>
                      </a:r>
                      <a:endParaRPr lang="ru-RU" sz="15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Ил тод шүүхийн тогтолцоог эрх зүйн боловсронгуй</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соёлоор хангасан.</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5"/>
                  </a:ext>
                </a:extLst>
              </a:tr>
              <a:tr h="497477">
                <a:tc>
                  <a:txBody>
                    <a:bodyPr/>
                    <a:lstStyle/>
                    <a:p>
                      <a:pPr algn="l">
                        <a:lnSpc>
                          <a:spcPct val="107000"/>
                        </a:lnSpc>
                        <a:spcAft>
                          <a:spcPts val="0"/>
                        </a:spcAft>
                      </a:pPr>
                      <a:r>
                        <a:rPr lang="mn-MN" sz="1600" dirty="0">
                          <a:latin typeface="Arial" panose="020B0604020202020204" pitchFamily="34" charset="0"/>
                          <a:cs typeface="Arial" panose="020B0604020202020204" pitchFamily="34" charset="0"/>
                        </a:rPr>
                        <a:t>Киргиз</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26</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a:effectLst/>
                          <a:latin typeface="Arial" panose="020B0604020202020204" pitchFamily="34" charset="0"/>
                          <a:cs typeface="Arial" panose="020B0604020202020204" pitchFamily="34" charset="0"/>
                        </a:rPr>
                        <a:t>141</a:t>
                      </a:r>
                      <a:endParaRPr lang="ru-RU" sz="15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Олон нийтийн итгэлийн түвшин доогуур; </a:t>
                      </a:r>
                      <a:r>
                        <a:rPr lang="en-US" sz="1600" dirty="0" err="1">
                          <a:latin typeface="Arial" panose="020B0604020202020204" pitchFamily="34" charset="0"/>
                          <a:cs typeface="Arial" panose="020B0604020202020204" pitchFamily="34" charset="0"/>
                        </a:rPr>
                        <a:t>шүү</a:t>
                      </a:r>
                      <a:r>
                        <a:rPr lang="mn-MN" sz="1600" dirty="0">
                          <a:latin typeface="Arial" panose="020B0604020202020204" pitchFamily="34" charset="0"/>
                          <a:cs typeface="Arial" panose="020B0604020202020204" pitchFamily="34" charset="0"/>
                        </a:rPr>
                        <a:t>хийн хараат бус байдал, байгууллагын ил тод байдлын </a:t>
                      </a:r>
                      <a:r>
                        <a:rPr lang="en-US" sz="1600" dirty="0" err="1">
                          <a:latin typeface="Arial" panose="020B0604020202020204" pitchFamily="34" charset="0"/>
                          <a:cs typeface="Arial" panose="020B0604020202020204" pitchFamily="34" charset="0"/>
                        </a:rPr>
                        <a:t>асуудлаар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бэрхшээл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их</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6"/>
                  </a:ext>
                </a:extLst>
              </a:tr>
              <a:tr h="260283">
                <a:tc>
                  <a:txBody>
                    <a:bodyPr/>
                    <a:lstStyle/>
                    <a:p>
                      <a:pPr algn="l">
                        <a:lnSpc>
                          <a:spcPct val="107000"/>
                        </a:lnSpc>
                        <a:spcAft>
                          <a:spcPts val="0"/>
                        </a:spcAft>
                      </a:pPr>
                      <a:r>
                        <a:rPr lang="mn-MN" sz="1600" dirty="0">
                          <a:latin typeface="Arial" panose="020B0604020202020204" pitchFamily="34" charset="0"/>
                          <a:cs typeface="Arial" panose="020B0604020202020204" pitchFamily="34" charset="0"/>
                        </a:rPr>
                        <a:t>Тажикстан</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20</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a:effectLst/>
                          <a:latin typeface="Arial" panose="020B0604020202020204" pitchFamily="34" charset="0"/>
                          <a:cs typeface="Arial" panose="020B0604020202020204" pitchFamily="34" charset="0"/>
                        </a:rPr>
                        <a:t>162</a:t>
                      </a:r>
                      <a:endParaRPr lang="ru-RU" sz="15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Шүүхийн авлига, шүүхийн хараат бус байдлыг алдагдуулж байгаа томоохон асуудлууд</a:t>
                      </a:r>
                      <a:r>
                        <a:rPr lang="en-US" sz="1600" dirty="0" err="1">
                          <a:latin typeface="Arial" panose="020B0604020202020204" pitchFamily="34" charset="0"/>
                          <a:cs typeface="Arial" panose="020B0604020202020204" pitchFamily="34" charset="0"/>
                        </a:rPr>
                        <a:t>тай</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7"/>
                  </a:ext>
                </a:extLst>
              </a:tr>
              <a:tr h="541198">
                <a:tc>
                  <a:txBody>
                    <a:bodyPr/>
                    <a:lstStyle/>
                    <a:p>
                      <a:pPr algn="l">
                        <a:lnSpc>
                          <a:spcPct val="107000"/>
                        </a:lnSpc>
                        <a:spcAft>
                          <a:spcPts val="0"/>
                        </a:spcAft>
                      </a:pPr>
                      <a:r>
                        <a:rPr lang="mn-MN" sz="1600" dirty="0">
                          <a:latin typeface="Arial" panose="020B0604020202020204" pitchFamily="34" charset="0"/>
                          <a:cs typeface="Arial" panose="020B0604020202020204" pitchFamily="34" charset="0"/>
                        </a:rPr>
                        <a:t>Туркменистан</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18</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0"/>
                        </a:spcAft>
                      </a:pPr>
                      <a:r>
                        <a:rPr lang="ru-RU" sz="1500" dirty="0">
                          <a:effectLst/>
                          <a:latin typeface="Arial" panose="020B0604020202020204" pitchFamily="34" charset="0"/>
                          <a:cs typeface="Arial" panose="020B0604020202020204" pitchFamily="34" charset="0"/>
                        </a:rPr>
                        <a:t>170</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mn-MN" sz="1600" dirty="0">
                          <a:latin typeface="Arial" panose="020B0604020202020204" pitchFamily="34" charset="0"/>
                          <a:cs typeface="Arial" panose="020B0604020202020204" pitchFamily="34" charset="0"/>
                        </a:rPr>
                        <a:t>Олон нийтийн итгэл үнэмшил маш доогуур, шүүхийн хараат бус байдал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алдагдсан</a:t>
                      </a:r>
                      <a:endParaRPr lang="ru-RU" sz="15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8"/>
                  </a:ext>
                </a:extLst>
              </a:tr>
            </a:tbl>
          </a:graphicData>
        </a:graphic>
      </p:graphicFrame>
      <p:sp>
        <p:nvSpPr>
          <p:cNvPr id="7" name="Rectangle 1"/>
          <p:cNvSpPr>
            <a:spLocks noChangeArrowheads="1"/>
          </p:cNvSpPr>
          <p:nvPr/>
        </p:nvSpPr>
        <p:spPr bwMode="auto">
          <a:xfrm>
            <a:off x="998602" y="1266643"/>
            <a:ext cx="656850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mn-MN" sz="1600" dirty="0"/>
              <a:t>2023</a:t>
            </a:r>
            <a:r>
              <a:rPr lang="en-US" sz="1600" dirty="0"/>
              <a:t> ХЭИ</a:t>
            </a:r>
            <a:r>
              <a:rPr lang="mn-MN" sz="1600" dirty="0"/>
              <a:t>-</a:t>
            </a:r>
            <a:r>
              <a:rPr lang="en-US" sz="1600" dirty="0" err="1"/>
              <a:t>ийн</a:t>
            </a:r>
            <a:r>
              <a:rPr lang="mn-MN" sz="1600" dirty="0"/>
              <a:t> дагуу шүүхэд итгэх итгэлийн үзүүлэлтүүд </a:t>
            </a:r>
            <a:endParaRPr lang="en-US" sz="1600" dirty="0"/>
          </a:p>
          <a:p>
            <a:pPr lvl="0" eaLnBrk="0" fontAlgn="base" hangingPunct="0">
              <a:spcBef>
                <a:spcPct val="0"/>
              </a:spcBef>
              <a:spcAft>
                <a:spcPct val="0"/>
              </a:spcAft>
            </a:pPr>
            <a:r>
              <a:rPr lang="en-US" altLang="ru-RU" sz="1600" i="1" dirty="0" err="1">
                <a:latin typeface="Calibri" panose="020F0502020204030204" pitchFamily="34" charset="0"/>
                <a:ea typeface="Times New Roman" panose="02020603050405020304" pitchFamily="18" charset="0"/>
                <a:cs typeface="Times New Roman" panose="02020603050405020304" pitchFamily="18" charset="0"/>
              </a:rPr>
              <a:t>Эх</a:t>
            </a:r>
            <a:r>
              <a:rPr lang="en-US" altLang="ru-RU" sz="1600" i="1" dirty="0">
                <a:latin typeface="Calibri" panose="020F0502020204030204" pitchFamily="34" charset="0"/>
                <a:ea typeface="Times New Roman" panose="02020603050405020304" pitchFamily="18" charset="0"/>
                <a:cs typeface="Times New Roman" panose="02020603050405020304" pitchFamily="18" charset="0"/>
              </a:rPr>
              <a:t> </a:t>
            </a:r>
            <a:r>
              <a:rPr lang="en-US" altLang="ru-RU" sz="1600" i="1" dirty="0" err="1">
                <a:latin typeface="Calibri" panose="020F0502020204030204" pitchFamily="34" charset="0"/>
                <a:ea typeface="Times New Roman" panose="02020603050405020304" pitchFamily="18" charset="0"/>
                <a:cs typeface="Times New Roman" panose="02020603050405020304" pitchFamily="18" charset="0"/>
              </a:rPr>
              <a:t>сурвалж</a:t>
            </a:r>
            <a:r>
              <a:rPr lang="en-US" altLang="ru-RU" sz="1600" i="1" dirty="0">
                <a:latin typeface="Calibri" panose="020F0502020204030204" pitchFamily="34" charset="0"/>
                <a:ea typeface="Times New Roman" panose="02020603050405020304" pitchFamily="18" charset="0"/>
                <a:cs typeface="Times New Roman" panose="02020603050405020304" pitchFamily="18" charset="0"/>
              </a:rPr>
              <a:t>: </a:t>
            </a:r>
            <a:r>
              <a:rPr lang="mn-MN" sz="1600" dirty="0"/>
              <a:t>Transparency International авлигын төсөөллийн индекс 2023</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715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842" y="327546"/>
            <a:ext cx="10778597" cy="4039737"/>
          </a:xfrm>
        </p:spPr>
        <p:txBody>
          <a:bodyPr>
            <a:noAutofit/>
          </a:bodyPr>
          <a:lstStyle/>
          <a:p>
            <a:pPr algn="just"/>
            <a:r>
              <a:rPr lang="mn-MN" sz="2800" b="1" dirty="0">
                <a:latin typeface="Arial" panose="020B0604020202020204" pitchFamily="34" charset="0"/>
                <a:cs typeface="Arial" panose="020B0604020202020204" pitchFamily="34" charset="0"/>
              </a:rPr>
              <a:t>Шүүхийн шийдвэрийн талаарх ойлголтыг нэмэгдүүлэх:</a:t>
            </a:r>
            <a:br>
              <a:rPr lang="ru-RU" sz="2700" b="1"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Бүгд Найрамдах Киргиз Улсын шүүхүүд талуудын хүсэлтийн дагуу шийдвэрээ </a:t>
            </a:r>
            <a:r>
              <a:rPr lang="en-US" sz="2400" dirty="0" err="1">
                <a:latin typeface="Arial" panose="020B0604020202020204" pitchFamily="34" charset="0"/>
                <a:cs typeface="Arial" panose="020B0604020202020204" pitchFamily="34" charset="0"/>
              </a:rPr>
              <a:t>тодруулах</a:t>
            </a:r>
            <a:r>
              <a:rPr lang="en-US" sz="2400"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механизмыг идэвхтэй хэрэгжүүлж байгаа нь эрх зүйн тодорхой байдлыг нэмэгдүүлж, шүүхийн тогтолцоонд итгэх иргэдийн итгэлийг бэхжүүлж байна</a:t>
            </a:r>
            <a:r>
              <a:rPr lang="ru-RU" sz="2400" dirty="0">
                <a:latin typeface="Arial" panose="020B0604020202020204" pitchFamily="34" charset="0"/>
                <a:cs typeface="Arial" panose="020B0604020202020204" pitchFamily="34" charset="0"/>
              </a:rPr>
              <a:t>.</a:t>
            </a:r>
            <a:br>
              <a:rPr lang="ru-RU"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Шүүгчдийн видео бичлэгүүд: Шүүгчид шүүхийн практикийн гол </a:t>
            </a:r>
            <a:r>
              <a:rPr lang="en-US" sz="2400" dirty="0" err="1">
                <a:latin typeface="Arial" panose="020B0604020202020204" pitchFamily="34" charset="0"/>
                <a:cs typeface="Arial" panose="020B0604020202020204" pitchFamily="34" charset="0"/>
              </a:rPr>
              <a:t>зүйлсий</a:t>
            </a:r>
            <a:r>
              <a:rPr lang="mn-MN" sz="2400" dirty="0">
                <a:latin typeface="Arial" panose="020B0604020202020204" pitchFamily="34" charset="0"/>
                <a:cs typeface="Arial" panose="020B0604020202020204" pitchFamily="34" charset="0"/>
              </a:rPr>
              <a:t>г тодруулсан </a:t>
            </a:r>
            <a:r>
              <a:rPr lang="en-US" sz="2400" dirty="0" err="1">
                <a:latin typeface="Arial" panose="020B0604020202020204" pitchFamily="34" charset="0"/>
                <a:cs typeface="Arial" panose="020B0604020202020204" pitchFamily="34" charset="0"/>
              </a:rPr>
              <a:t>сургалтын</a:t>
            </a:r>
            <a:r>
              <a:rPr lang="mn-MN" sz="2400" dirty="0">
                <a:latin typeface="Arial" panose="020B0604020202020204" pitchFamily="34" charset="0"/>
                <a:cs typeface="Arial" panose="020B0604020202020204" pitchFamily="34" charset="0"/>
              </a:rPr>
              <a:t> видео хичээл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бичүүлж</a:t>
            </a:r>
            <a:r>
              <a:rPr lang="mn-MN" sz="2400" dirty="0">
                <a:latin typeface="Arial" panose="020B0604020202020204" pitchFamily="34" charset="0"/>
                <a:cs typeface="Arial" panose="020B0604020202020204" pitchFamily="34" charset="0"/>
              </a:rPr>
              <a:t>, хэрэг шийдвэрлэх ажиллагаанд оролцогчид болон бусад оролцогчдод </a:t>
            </a:r>
            <a:r>
              <a:rPr lang="en-US" sz="2400" dirty="0" err="1">
                <a:latin typeface="Arial" panose="020B0604020202020204" pitchFamily="34" charset="0"/>
                <a:cs typeface="Arial" panose="020B0604020202020204" pitchFamily="34" charset="0"/>
              </a:rPr>
              <a:t>үнэ</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цэнэтэй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заавар</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ѳгдѳг</a:t>
            </a:r>
            <a:r>
              <a:rPr lang="en-US" sz="2400" dirty="0">
                <a:latin typeface="Arial" panose="020B0604020202020204" pitchFamily="34" charset="0"/>
                <a:cs typeface="Arial" panose="020B0604020202020204" pitchFamily="34" charset="0"/>
              </a:rPr>
              <a:t>.</a:t>
            </a:r>
            <a:endParaRPr lang="ru-RU" sz="27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902" y="4589462"/>
            <a:ext cx="3191802" cy="150018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50" y="4589462"/>
            <a:ext cx="3547110" cy="150018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578" y="4589460"/>
            <a:ext cx="3423814" cy="1500189"/>
          </a:xfrm>
          <a:prstGeom prst="rect">
            <a:avLst/>
          </a:prstGeom>
        </p:spPr>
      </p:pic>
    </p:spTree>
    <p:extLst>
      <p:ext uri="{BB962C8B-B14F-4D97-AF65-F5344CB8AC3E}">
        <p14:creationId xmlns:p14="http://schemas.microsoft.com/office/powerpoint/2010/main" val="3758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210" y="-168009"/>
            <a:ext cx="10565310" cy="6223379"/>
          </a:xfrm>
        </p:spPr>
        <p:txBody>
          <a:bodyPr>
            <a:normAutofit/>
          </a:bodyPr>
          <a:lstStyle/>
          <a:p>
            <a:pPr algn="just"/>
            <a:br>
              <a:rPr lang="en-US" sz="3600" dirty="0">
                <a:latin typeface="Arial" panose="020B0604020202020204" pitchFamily="34" charset="0"/>
                <a:cs typeface="Arial" panose="020B0604020202020204" pitchFamily="34" charset="0"/>
              </a:rPr>
            </a:br>
            <a:r>
              <a:rPr lang="mn-MN" sz="3600" dirty="0">
                <a:latin typeface="Arial" panose="020B0604020202020204" pitchFamily="34" charset="0"/>
                <a:cs typeface="Arial" panose="020B0604020202020204" pitchFamily="34" charset="0"/>
              </a:rPr>
              <a:t>Бүгд Найрамдах Киргиз Улсын </a:t>
            </a:r>
            <a:r>
              <a:rPr lang="en-US" sz="3600" dirty="0" err="1">
                <a:latin typeface="Arial" panose="020B0604020202020204" pitchFamily="34" charset="0"/>
                <a:cs typeface="Arial" panose="020B0604020202020204" pitchFamily="34" charset="0"/>
              </a:rPr>
              <a:t>процессийн</a:t>
            </a:r>
            <a:r>
              <a:rPr lang="en-US" sz="3600" dirty="0">
                <a:latin typeface="Arial" panose="020B0604020202020204" pitchFamily="34" charset="0"/>
                <a:cs typeface="Arial" panose="020B0604020202020204" pitchFamily="34" charset="0"/>
              </a:rPr>
              <a:t> </a:t>
            </a:r>
            <a:r>
              <a:rPr lang="mn-MN" sz="3600" dirty="0">
                <a:latin typeface="Arial" panose="020B0604020202020204" pitchFamily="34" charset="0"/>
                <a:cs typeface="Arial" panose="020B0604020202020204" pitchFamily="34" charset="0"/>
              </a:rPr>
              <a:t>хууль тогтоомж</a:t>
            </a:r>
            <a:r>
              <a:rPr lang="en-US" sz="3600" dirty="0" err="1">
                <a:latin typeface="Arial" panose="020B0604020202020204" pitchFamily="34" charset="0"/>
                <a:cs typeface="Arial" panose="020B0604020202020204" pitchFamily="34" charset="0"/>
              </a:rPr>
              <a:t>оор</a:t>
            </a:r>
            <a:r>
              <a:rPr lang="mn-MN" sz="3600" dirty="0">
                <a:latin typeface="Arial" panose="020B0604020202020204" pitchFamily="34" charset="0"/>
                <a:cs typeface="Arial" panose="020B0604020202020204" pitchFamily="34" charset="0"/>
              </a:rPr>
              <a:t> шүүхийн шийдвэрий</a:t>
            </a:r>
            <a:r>
              <a:rPr lang="en-US" sz="3600" dirty="0" err="1">
                <a:latin typeface="Arial" panose="020B0604020202020204" pitchFamily="34" charset="0"/>
                <a:cs typeface="Arial" panose="020B0604020202020204" pitchFamily="34" charset="0"/>
              </a:rPr>
              <a:t>н</a:t>
            </a:r>
            <a:r>
              <a:rPr lang="mn-MN" sz="3600" dirty="0">
                <a:latin typeface="Arial" panose="020B0604020202020204" pitchFamily="34" charset="0"/>
                <a:cs typeface="Arial" panose="020B0604020202020204" pitchFamily="34" charset="0"/>
              </a:rPr>
              <a:t> ил тод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нээлттэй</a:t>
            </a:r>
            <a:r>
              <a:rPr lang="mn-MN" sz="3600" dirty="0">
                <a:latin typeface="Arial" panose="020B0604020202020204" pitchFamily="34" charset="0"/>
                <a:cs typeface="Arial" panose="020B0604020202020204" pitchFamily="34" charset="0"/>
              </a:rPr>
              <a:t> байдлыг хангаж, шүүхийн шийдвэрийн талаарх олон нийтийн ойлголтыг хөнгөвчлөхийн тулд шүүхийн шийдвэрийг танилцуулсны дараа </a:t>
            </a:r>
            <a:r>
              <a:rPr lang="en-US" sz="3600" dirty="0" err="1">
                <a:latin typeface="Arial" panose="020B0604020202020204" pitchFamily="34" charset="0"/>
                <a:cs typeface="Arial" panose="020B0604020202020204" pitchFamily="34" charset="0"/>
              </a:rPr>
              <a:t>ойлгомжтой</a:t>
            </a:r>
            <a:r>
              <a:rPr lang="en-US" sz="3600" dirty="0">
                <a:latin typeface="Arial" panose="020B0604020202020204" pitchFamily="34" charset="0"/>
                <a:cs typeface="Arial" panose="020B0604020202020204" pitchFamily="34" charset="0"/>
              </a:rPr>
              <a:t> </a:t>
            </a:r>
            <a:r>
              <a:rPr lang="mn-MN" sz="3600" dirty="0">
                <a:latin typeface="Arial" panose="020B0604020202020204" pitchFamily="34" charset="0"/>
                <a:cs typeface="Arial" panose="020B0604020202020204" pitchFamily="34" charset="0"/>
              </a:rPr>
              <a:t>тайлбарлах</a:t>
            </a:r>
            <a:r>
              <a:rPr lang="en-US" sz="3600" dirty="0" err="1">
                <a:latin typeface="Arial" panose="020B0604020202020204" pitchFamily="34" charset="0"/>
                <a:cs typeface="Arial" panose="020B0604020202020204" pitchFamily="34" charset="0"/>
              </a:rPr>
              <a:t>ыг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үүрэг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болгосон</a:t>
            </a:r>
            <a:r>
              <a:rPr lang="en-US" sz="3600" dirty="0">
                <a:latin typeface="Arial" panose="020B0604020202020204" pitchFamily="34" charset="0"/>
                <a:cs typeface="Arial" panose="020B0604020202020204" pitchFamily="34" charset="0"/>
              </a:rPr>
              <a:t>.</a:t>
            </a:r>
            <a:br>
              <a:rPr lang="mn-MN" dirty="0">
                <a:latin typeface="Arial" panose="020B0604020202020204" pitchFamily="34" charset="0"/>
                <a:cs typeface="Arial" panose="020B0604020202020204" pitchFamily="34" charset="0"/>
              </a:rPr>
            </a:br>
            <a:br>
              <a:rPr lang="mn-MN" dirty="0">
                <a:latin typeface="Arial" panose="020B0604020202020204" pitchFamily="34" charset="0"/>
                <a:cs typeface="Arial" panose="020B0604020202020204" pitchFamily="34" charset="0"/>
              </a:rPr>
            </a:b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3807724"/>
            <a:ext cx="4667566" cy="22476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486" y="3807725"/>
            <a:ext cx="6011684" cy="2282560"/>
          </a:xfrm>
          <a:prstGeom prst="rect">
            <a:avLst/>
          </a:prstGeom>
        </p:spPr>
      </p:pic>
    </p:spTree>
    <p:extLst>
      <p:ext uri="{BB962C8B-B14F-4D97-AF65-F5344CB8AC3E}">
        <p14:creationId xmlns:p14="http://schemas.microsoft.com/office/powerpoint/2010/main" val="222958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6811" y="847475"/>
            <a:ext cx="10515600" cy="3177683"/>
          </a:xfrm>
        </p:spPr>
        <p:txBody>
          <a:bodyPr>
            <a:normAutofit fontScale="90000"/>
          </a:bodyPr>
          <a:lstStyle/>
          <a:p>
            <a:pPr algn="just"/>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r>
              <a:rPr lang="mn-MN" sz="2700" dirty="0">
                <a:latin typeface="Arial" panose="020B0604020202020204" pitchFamily="34" charset="0"/>
                <a:cs typeface="Arial" panose="020B0604020202020204" pitchFamily="34" charset="0"/>
              </a:rPr>
              <a:t>.</a:t>
            </a:r>
            <a:br>
              <a:rPr lang="mn-MN" sz="2700" dirty="0">
                <a:latin typeface="Arial" panose="020B0604020202020204" pitchFamily="34" charset="0"/>
                <a:cs typeface="Arial" panose="020B0604020202020204" pitchFamily="34" charset="0"/>
              </a:rPr>
            </a:br>
            <a:br>
              <a:rPr lang="mn-MN" dirty="0">
                <a:latin typeface="Arial" panose="020B0604020202020204" pitchFamily="34" charset="0"/>
                <a:cs typeface="Arial" panose="020B0604020202020204" pitchFamily="34" charset="0"/>
              </a:rPr>
            </a:br>
            <a:br>
              <a:rPr lang="mn-MN"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mn-MN" sz="3100" dirty="0">
                <a:latin typeface="Arial" panose="020B0604020202020204" pitchFamily="34" charset="0"/>
                <a:cs typeface="Arial" panose="020B0604020202020204" pitchFamily="34" charset="0"/>
              </a:rPr>
              <a:t>Шүүхийн асуудал эрхэлсэн зөвлөлийг бүрдүүлэхэд иргэний нийгмийн төлөөлөл оролцож, шүүхийн томилгооны ил тод, хариуцлагатай байдал, иргэдийн итгэлийг хангадаг</a:t>
            </a:r>
            <a:r>
              <a:rPr lang="en-US" sz="3100" dirty="0">
                <a:latin typeface="Arial" panose="020B0604020202020204" pitchFamily="34" charset="0"/>
                <a:cs typeface="Arial" panose="020B0604020202020204" pitchFamily="34" charset="0"/>
              </a:rPr>
              <a:t>.</a:t>
            </a:r>
            <a:br>
              <a:rPr lang="ru-RU" sz="2800" dirty="0">
                <a:latin typeface="Arial" panose="020B0604020202020204" pitchFamily="34" charset="0"/>
                <a:cs typeface="Arial" panose="020B0604020202020204" pitchFamily="34" charset="0"/>
              </a:rPr>
            </a:br>
            <a:br>
              <a:rPr lang="ru-RU" sz="2800" dirty="0">
                <a:latin typeface="Arial" panose="020B0604020202020204" pitchFamily="34" charset="0"/>
                <a:cs typeface="Arial" panose="020B0604020202020204" pitchFamily="34" charset="0"/>
              </a:rPr>
            </a:br>
            <a:r>
              <a:rPr lang="mn-MN" sz="3100" dirty="0">
                <a:latin typeface="Arial" panose="020B0604020202020204" pitchFamily="34" charset="0"/>
                <a:cs typeface="Arial" panose="020B0604020202020204" pitchFamily="34" charset="0"/>
              </a:rPr>
              <a:t>Бүгд Найрамдах Киргиз улсад шүүхийг томилох журам шинэчлэгдэж байгаа бөгөөд хүний ​​өрөөсгөл хандлагыг багасгаж, процессын ил тод байдлыг нэмэгдүүлэх зорилготой </a:t>
            </a:r>
            <a:r>
              <a:rPr lang="en-US" sz="3100" dirty="0" err="1">
                <a:latin typeface="Arial" panose="020B0604020202020204" pitchFamily="34" charset="0"/>
                <a:cs typeface="Arial" panose="020B0604020202020204" pitchFamily="34" charset="0"/>
              </a:rPr>
              <a:t>цахим</a:t>
            </a:r>
            <a:r>
              <a:rPr lang="mn-MN" sz="3100" dirty="0">
                <a:latin typeface="Arial" panose="020B0604020202020204" pitchFamily="34" charset="0"/>
                <a:cs typeface="Arial" panose="020B0604020202020204" pitchFamily="34" charset="0"/>
              </a:rPr>
              <a:t> технологийг нэвтрүүлж байна.</a:t>
            </a:r>
            <a:br>
              <a:rPr lang="ru-RU" sz="2800" dirty="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3930555"/>
            <a:ext cx="4252130" cy="200121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121" y="3930555"/>
            <a:ext cx="4252068" cy="1980899"/>
          </a:xfrm>
          <a:prstGeom prst="rect">
            <a:avLst/>
          </a:prstGeom>
        </p:spPr>
      </p:pic>
    </p:spTree>
    <p:extLst>
      <p:ext uri="{BB962C8B-B14F-4D97-AF65-F5344CB8AC3E}">
        <p14:creationId xmlns:p14="http://schemas.microsoft.com/office/powerpoint/2010/main" val="126322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090" y="570451"/>
            <a:ext cx="10515600" cy="7382312"/>
          </a:xfrm>
        </p:spPr>
        <p:txBody>
          <a:bodyPr>
            <a:normAutofit fontScale="90000"/>
          </a:bodyPr>
          <a:lstStyle/>
          <a:p>
            <a:pPr algn="just"/>
            <a:br>
              <a:rPr lang="ru-RU" sz="2800" b="1" dirty="0"/>
            </a:br>
            <a:br>
              <a:rPr lang="ru-RU" sz="2800" b="1" dirty="0"/>
            </a:br>
            <a:br>
              <a:rPr lang="ru-RU" sz="2800" b="1" dirty="0"/>
            </a:br>
            <a:br>
              <a:rPr lang="ru-RU" sz="2800" b="1" dirty="0"/>
            </a:br>
            <a:br>
              <a:rPr lang="ru-RU" sz="2800" b="1" dirty="0"/>
            </a:br>
            <a:br>
              <a:rPr lang="ru-RU" sz="2800" b="1" dirty="0"/>
            </a:br>
            <a:br>
              <a:rPr lang="ru-RU" sz="2800" b="1" dirty="0"/>
            </a:br>
            <a:r>
              <a:rPr lang="mn-MN" sz="2700" dirty="0">
                <a:latin typeface="Arial" panose="020B0604020202020204" pitchFamily="34" charset="0"/>
                <a:cs typeface="Arial" panose="020B0604020202020204" pitchFamily="34" charset="0"/>
              </a:rPr>
              <a:t>Бүгд Найрамдах Киргиз Улсын 2025 оны 5-р сарын 19-ний өдрийн 96-р хууль: Бүгд Найрамдах Киргиз Улсын Эрүүгийн </a:t>
            </a:r>
            <a:r>
              <a:rPr lang="en-US" sz="2700" dirty="0">
                <a:latin typeface="Arial" panose="020B0604020202020204" pitchFamily="34" charset="0"/>
                <a:cs typeface="Arial" panose="020B0604020202020204" pitchFamily="34" charset="0"/>
              </a:rPr>
              <a:t>ХХШТ </a:t>
            </a:r>
            <a:r>
              <a:rPr lang="mn-MN" sz="2700" dirty="0">
                <a:latin typeface="Arial" panose="020B0604020202020204" pitchFamily="34" charset="0"/>
                <a:cs typeface="Arial" panose="020B0604020202020204" pitchFamily="34" charset="0"/>
              </a:rPr>
              <a:t>хуульд нэмэлт, өөрчлөлт оруулах тухай</a:t>
            </a: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r>
              <a:rPr lang="mn-MN" sz="2700" b="1" dirty="0">
                <a:latin typeface="Arial" panose="020B0604020202020204" pitchFamily="34" charset="0"/>
                <a:cs typeface="Arial" panose="020B0604020202020204" pitchFamily="34" charset="0"/>
              </a:rPr>
              <a:t>Шүүх хуралдааныг шууд дамжуулах: </a:t>
            </a:r>
            <a:r>
              <a:rPr lang="mn-MN" sz="2700" dirty="0">
                <a:latin typeface="Arial" panose="020B0604020202020204" pitchFamily="34" charset="0"/>
                <a:cs typeface="Arial" panose="020B0604020202020204" pitchFamily="34" charset="0"/>
              </a:rPr>
              <a:t>Энэ хуул</a:t>
            </a:r>
            <a:r>
              <a:rPr lang="en-US" sz="2700" dirty="0" err="1">
                <a:latin typeface="Arial" panose="020B0604020202020204" pitchFamily="34" charset="0"/>
                <a:cs typeface="Arial" panose="020B0604020202020204" pitchFamily="34" charset="0"/>
              </a:rPr>
              <a:t>ийн</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дагуу</a:t>
            </a:r>
            <a:r>
              <a:rPr lang="en-US" sz="2700" dirty="0">
                <a:latin typeface="Arial" panose="020B0604020202020204" pitchFamily="34" charset="0"/>
                <a:cs typeface="Arial" panose="020B0604020202020204" pitchFamily="34" charset="0"/>
              </a:rPr>
              <a:t> </a:t>
            </a:r>
            <a:r>
              <a:rPr lang="mn-MN" sz="2700" dirty="0">
                <a:latin typeface="Arial" panose="020B0604020202020204" pitchFamily="34" charset="0"/>
                <a:cs typeface="Arial" panose="020B0604020202020204" pitchFamily="34" charset="0"/>
              </a:rPr>
              <a:t>эрүүгийн хэргийн шүүх хуралдааныг бодит цаг хугацаанд нь дамжуулж, шүүхийн ил тод байдал, олон нийтэд хүртээмжтэй байдлыг сайжруул</a:t>
            </a:r>
            <a:r>
              <a:rPr lang="en-US" sz="2700" dirty="0" err="1">
                <a:latin typeface="Arial" panose="020B0604020202020204" pitchFamily="34" charset="0"/>
                <a:cs typeface="Arial" panose="020B0604020202020204" pitchFamily="34" charset="0"/>
              </a:rPr>
              <a:t>ж</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байна</a:t>
            </a:r>
            <a:r>
              <a:rPr lang="mn-MN" sz="2700" dirty="0">
                <a:latin typeface="Arial" panose="020B0604020202020204" pitchFamily="34" charset="0"/>
                <a:cs typeface="Arial" panose="020B0604020202020204" pitchFamily="34" charset="0"/>
              </a:rPr>
              <a:t>.</a:t>
            </a:r>
            <a:br>
              <a:rPr lang="ru-RU" sz="2700" dirty="0">
                <a:latin typeface="Arial" panose="020B0604020202020204" pitchFamily="34" charset="0"/>
                <a:cs typeface="Arial" panose="020B0604020202020204" pitchFamily="34" charset="0"/>
              </a:rPr>
            </a:br>
            <a:br>
              <a:rPr lang="ru-RU" sz="2700" dirty="0">
                <a:latin typeface="Arial" panose="020B0604020202020204" pitchFamily="34" charset="0"/>
                <a:cs typeface="Arial" panose="020B0604020202020204" pitchFamily="34" charset="0"/>
              </a:rPr>
            </a:br>
            <a:r>
              <a:rPr lang="en-US" sz="2700" b="1" dirty="0" err="1">
                <a:latin typeface="Arial" panose="020B0604020202020204" pitchFamily="34" charset="0"/>
                <a:cs typeface="Arial" panose="020B0604020202020204" pitchFamily="34" charset="0"/>
              </a:rPr>
              <a:t>Д</a:t>
            </a:r>
            <a:r>
              <a:rPr lang="mn-MN" sz="2700" b="1" dirty="0">
                <a:latin typeface="Arial" panose="020B0604020202020204" pitchFamily="34" charset="0"/>
                <a:cs typeface="Arial" panose="020B0604020202020204" pitchFamily="34" charset="0"/>
              </a:rPr>
              <a:t>уу</a:t>
            </a:r>
            <a:r>
              <a:rPr lang="en-US" sz="2700" b="1" dirty="0">
                <a:latin typeface="Arial" panose="020B0604020202020204" pitchFamily="34" charset="0"/>
                <a:cs typeface="Arial" panose="020B0604020202020204" pitchFamily="34" charset="0"/>
              </a:rPr>
              <a:t>,</a:t>
            </a:r>
            <a:r>
              <a:rPr lang="mn-MN" sz="2700" b="1" dirty="0">
                <a:latin typeface="Arial" panose="020B0604020202020204" pitchFamily="34" charset="0"/>
                <a:cs typeface="Arial" panose="020B0604020202020204" pitchFamily="34" charset="0"/>
              </a:rPr>
              <a:t> дүрсний бичлэг </a:t>
            </a:r>
            <a:r>
              <a:rPr lang="en-US" sz="2700" b="1" dirty="0" err="1">
                <a:latin typeface="Arial" panose="020B0604020202020204" pitchFamily="34" charset="0"/>
                <a:cs typeface="Arial" panose="020B0604020202020204" pitchFamily="34" charset="0"/>
              </a:rPr>
              <a:t>заавал</a:t>
            </a:r>
            <a:r>
              <a:rPr lang="en-US" sz="2700" b="1" dirty="0">
                <a:latin typeface="Arial" panose="020B0604020202020204" pitchFamily="34" charset="0"/>
                <a:cs typeface="Arial" panose="020B0604020202020204" pitchFamily="34" charset="0"/>
              </a:rPr>
              <a:t> </a:t>
            </a:r>
            <a:r>
              <a:rPr lang="mn-MN" sz="2700" b="1" dirty="0">
                <a:latin typeface="Arial" panose="020B0604020202020204" pitchFamily="34" charset="0"/>
                <a:cs typeface="Arial" panose="020B0604020202020204" pitchFamily="34" charset="0"/>
              </a:rPr>
              <a:t>хийх (AVR): </a:t>
            </a:r>
            <a:r>
              <a:rPr lang="mn-MN" sz="2700" dirty="0">
                <a:latin typeface="Arial" panose="020B0604020202020204" pitchFamily="34" charset="0"/>
                <a:cs typeface="Arial" panose="020B0604020202020204" pitchFamily="34" charset="0"/>
              </a:rPr>
              <a:t>э</a:t>
            </a:r>
            <a:r>
              <a:rPr lang="en-US" sz="2700" dirty="0" err="1">
                <a:latin typeface="Arial" panose="020B0604020202020204" pitchFamily="34" charset="0"/>
                <a:cs typeface="Arial" panose="020B0604020202020204" pitchFamily="34" charset="0"/>
              </a:rPr>
              <a:t>нэ</a:t>
            </a:r>
            <a:r>
              <a:rPr lang="mn-MN" sz="2700" dirty="0">
                <a:latin typeface="Arial" panose="020B0604020202020204" pitchFamily="34" charset="0"/>
                <a:cs typeface="Arial" panose="020B0604020202020204" pitchFamily="34" charset="0"/>
              </a:rPr>
              <a:t> нэмэлт өөрчлөлт нь эрүүгийн </a:t>
            </a:r>
            <a:r>
              <a:rPr lang="en-US" sz="2700" dirty="0" err="1">
                <a:latin typeface="Arial" panose="020B0604020202020204" pitchFamily="34" charset="0"/>
                <a:cs typeface="Arial" panose="020B0604020202020204" pitchFamily="34" charset="0"/>
              </a:rPr>
              <a:t>хэрэг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хэлэлцэх</a:t>
            </a:r>
            <a:r>
              <a:rPr lang="en-US" sz="2700" dirty="0">
                <a:latin typeface="Arial" panose="020B0604020202020204" pitchFamily="34" charset="0"/>
                <a:cs typeface="Arial" panose="020B0604020202020204" pitchFamily="34" charset="0"/>
              </a:rPr>
              <a:t> </a:t>
            </a:r>
            <a:r>
              <a:rPr lang="mn-MN" sz="2700" dirty="0">
                <a:latin typeface="Arial" panose="020B0604020202020204" pitchFamily="34" charset="0"/>
                <a:cs typeface="Arial" panose="020B0604020202020204" pitchFamily="34" charset="0"/>
              </a:rPr>
              <a:t>ажиллагаанд AVR-ийг заавал </a:t>
            </a:r>
            <a:r>
              <a:rPr lang="en-US" sz="2700" dirty="0" err="1">
                <a:latin typeface="Arial" panose="020B0604020202020204" pitchFamily="34" charset="0"/>
                <a:cs typeface="Arial" panose="020B0604020202020204" pitchFamily="34" charset="0"/>
              </a:rPr>
              <a:t>хийхийг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даалгаж</a:t>
            </a:r>
            <a:r>
              <a:rPr lang="mn-MN"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шүүхийн</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хэрэг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шийдвэрлэх</a:t>
            </a:r>
            <a:r>
              <a:rPr lang="en-US" sz="2700" dirty="0">
                <a:latin typeface="Arial" panose="020B0604020202020204" pitchFamily="34" charset="0"/>
                <a:cs typeface="Arial" panose="020B0604020202020204" pitchFamily="34" charset="0"/>
              </a:rPr>
              <a:t> </a:t>
            </a:r>
            <a:r>
              <a:rPr lang="mn-MN" sz="2700" dirty="0">
                <a:latin typeface="Arial" panose="020B0604020202020204" pitchFamily="34" charset="0"/>
                <a:cs typeface="Arial" panose="020B0604020202020204" pitchFamily="34" charset="0"/>
              </a:rPr>
              <a:t>ажиллагааг үр дүнтэй, аюулгүй явуулах</a:t>
            </a:r>
            <a:r>
              <a:rPr lang="en-US" sz="2700" dirty="0" err="1">
                <a:latin typeface="Arial" panose="020B0604020202020204" pitchFamily="34" charset="0"/>
                <a:cs typeface="Arial" panose="020B0604020202020204" pitchFamily="34" charset="0"/>
              </a:rPr>
              <a:t>ыг</a:t>
            </a:r>
            <a:r>
              <a:rPr lang="en-US" sz="2700" dirty="0">
                <a:latin typeface="Arial" panose="020B0604020202020204" pitchFamily="34" charset="0"/>
                <a:cs typeface="Arial" panose="020B0604020202020204" pitchFamily="34" charset="0"/>
              </a:rPr>
              <a:t> </a:t>
            </a:r>
            <a:r>
              <a:rPr lang="mn-MN" sz="2700" dirty="0">
                <a:latin typeface="Arial" panose="020B0604020202020204" pitchFamily="34" charset="0"/>
                <a:cs typeface="Arial" panose="020B0604020202020204" pitchFamily="34" charset="0"/>
              </a:rPr>
              <a:t>дэмж</a:t>
            </a:r>
            <a:r>
              <a:rPr lang="en-US" sz="2700" dirty="0" err="1">
                <a:latin typeface="Arial" panose="020B0604020202020204" pitchFamily="34" charset="0"/>
                <a:cs typeface="Arial" panose="020B0604020202020204" pitchFamily="34" charset="0"/>
              </a:rPr>
              <a:t>иж</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байна</a:t>
            </a:r>
            <a:r>
              <a:rPr lang="en-US" sz="2700" dirty="0">
                <a:latin typeface="Arial" panose="020B0604020202020204" pitchFamily="34" charset="0"/>
                <a:cs typeface="Arial" panose="020B0604020202020204" pitchFamily="34" charset="0"/>
              </a:rPr>
              <a:t>.</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 </a:t>
            </a:r>
            <a:br>
              <a:rPr lang="en-US" sz="2700" dirty="0">
                <a:latin typeface="Arial" panose="020B0604020202020204" pitchFamily="34" charset="0"/>
                <a:cs typeface="Arial" panose="020B0604020202020204" pitchFamily="34" charset="0"/>
              </a:rPr>
            </a:br>
            <a:r>
              <a:rPr lang="en-US" sz="2700" dirty="0" err="1">
                <a:latin typeface="Arial" panose="020B0604020202020204" pitchFamily="34" charset="0"/>
                <a:cs typeface="Arial" panose="020B0604020202020204" pitchFamily="34" charset="0"/>
              </a:rPr>
              <a:t>Уг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хуулийн</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дагуу</a:t>
            </a:r>
            <a:r>
              <a:rPr lang="en-US" sz="27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AVR </a:t>
            </a:r>
            <a:r>
              <a:rPr lang="en-US" sz="2200" dirty="0" err="1">
                <a:latin typeface="Arial" panose="020B0604020202020204" pitchFamily="34" charset="0"/>
                <a:cs typeface="Arial" panose="020B0604020202020204" pitchFamily="34" charset="0"/>
              </a:rPr>
              <a:t>хийхгүй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байхыг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тусгайлан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зѳвшѳѳрснѳѳс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бусад</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тохиолдолд</a:t>
            </a:r>
            <a:r>
              <a:rPr lang="en-US" sz="2200" dirty="0">
                <a:latin typeface="Arial" panose="020B0604020202020204" pitchFamily="34" charset="0"/>
                <a:cs typeface="Arial" panose="020B0604020202020204" pitchFamily="34" charset="0"/>
              </a:rPr>
              <a:t> AVR </a:t>
            </a:r>
            <a:r>
              <a:rPr lang="en-US" sz="2200" dirty="0" err="1">
                <a:latin typeface="Arial" panose="020B0604020202020204" pitchFamily="34" charset="0"/>
                <a:cs typeface="Arial" panose="020B0604020202020204" pitchFamily="34" charset="0"/>
              </a:rPr>
              <a:t>хийгээгүй</a:t>
            </a:r>
            <a:r>
              <a:rPr lang="en-US" sz="2200" dirty="0">
                <a:latin typeface="Arial" panose="020B0604020202020204" pitchFamily="34" charset="0"/>
                <a:cs typeface="Arial" panose="020B0604020202020204" pitchFamily="34" charset="0"/>
              </a:rPr>
              <a:t> </a:t>
            </a:r>
            <a:r>
              <a:rPr lang="mn-MN" sz="2200" dirty="0">
                <a:latin typeface="Arial" panose="020B0604020202020204" pitchFamily="34" charset="0"/>
                <a:cs typeface="Arial" panose="020B0604020202020204" pitchFamily="34" charset="0"/>
              </a:rPr>
              <a:t>нь шүүхийн шийдвэрийг өөрчлөх, хянах, хүчингүй болгох үндэслэл бол</a:t>
            </a:r>
            <a:r>
              <a:rPr lang="en-US" sz="2200" dirty="0" err="1">
                <a:latin typeface="Arial" panose="020B0604020202020204" pitchFamily="34" charset="0"/>
                <a:cs typeface="Arial" panose="020B0604020202020204" pitchFamily="34" charset="0"/>
              </a:rPr>
              <a:t>но</a:t>
            </a:r>
            <a:r>
              <a:rPr lang="en-US" sz="2200" dirty="0">
                <a:latin typeface="Arial" panose="020B0604020202020204" pitchFamily="34" charset="0"/>
                <a:cs typeface="Arial" panose="020B0604020202020204" pitchFamily="34" charset="0"/>
              </a:rPr>
              <a:t>. </a:t>
            </a:r>
            <a:br>
              <a:rPr lang="mn-MN" sz="2200" dirty="0">
                <a:latin typeface="Arial" panose="020B0604020202020204" pitchFamily="34" charset="0"/>
                <a:cs typeface="Arial" panose="020B0604020202020204" pitchFamily="34" charset="0"/>
              </a:rPr>
            </a:br>
            <a:br>
              <a:rPr lang="mn-MN" dirty="0"/>
            </a:br>
            <a:br>
              <a:rPr lang="mn-MN" dirty="0"/>
            </a:br>
            <a:endParaRPr lang="ru-RU" sz="2800" dirty="0"/>
          </a:p>
        </p:txBody>
      </p:sp>
    </p:spTree>
    <p:extLst>
      <p:ext uri="{BB962C8B-B14F-4D97-AF65-F5344CB8AC3E}">
        <p14:creationId xmlns:p14="http://schemas.microsoft.com/office/powerpoint/2010/main" val="153306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484" y="1122371"/>
            <a:ext cx="10515600" cy="4613257"/>
          </a:xfrm>
        </p:spPr>
        <p:txBody>
          <a:bodyPr>
            <a:normAutofit fontScale="90000"/>
          </a:bodyPr>
          <a:lstStyle/>
          <a:p>
            <a:pPr algn="just"/>
            <a:br>
              <a:rPr lang="ru-RU" sz="2800" b="1" dirty="0">
                <a:latin typeface="Arial" panose="020B0604020202020204" pitchFamily="34" charset="0"/>
                <a:cs typeface="Arial" panose="020B0604020202020204" pitchFamily="34" charset="0"/>
              </a:rPr>
            </a:br>
            <a:br>
              <a:rPr lang="ru-RU" sz="2800" b="1" dirty="0">
                <a:latin typeface="Arial" panose="020B0604020202020204" pitchFamily="34" charset="0"/>
                <a:cs typeface="Arial" panose="020B0604020202020204" pitchFamily="34" charset="0"/>
              </a:rPr>
            </a:br>
            <a:br>
              <a:rPr lang="ru-RU"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r>
              <a:rPr lang="mn-MN" sz="2800" b="1" dirty="0">
                <a:latin typeface="Arial" panose="020B0604020202020204" pitchFamily="34" charset="0"/>
                <a:cs typeface="Arial" panose="020B0604020202020204" pitchFamily="34" charset="0"/>
              </a:rPr>
              <a:t>Шүүх</a:t>
            </a:r>
            <a:r>
              <a:rPr lang="en-US" sz="2800" b="1" dirty="0" err="1">
                <a:latin typeface="Arial" panose="020B0604020202020204" pitchFamily="34" charset="0"/>
                <a:cs typeface="Arial" panose="020B0604020202020204" pitchFamily="34" charset="0"/>
              </a:rPr>
              <a:t>эд</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үйлчлүүлэгчдийн</a:t>
            </a:r>
            <a:r>
              <a:rPr lang="en-US" sz="2800" b="1" dirty="0">
                <a:latin typeface="Arial" panose="020B0604020202020204" pitchFamily="34" charset="0"/>
                <a:cs typeface="Arial" panose="020B0604020202020204" pitchFamily="34" charset="0"/>
              </a:rPr>
              <a:t> </a:t>
            </a:r>
            <a:r>
              <a:rPr lang="mn-MN" sz="2800" b="1" dirty="0">
                <a:latin typeface="Arial" panose="020B0604020202020204" pitchFamily="34" charset="0"/>
                <a:cs typeface="Arial" panose="020B0604020202020204" pitchFamily="34" charset="0"/>
              </a:rPr>
              <a:t>санал хүсэлтийн судалгаа</a:t>
            </a:r>
            <a:br>
              <a:rPr lang="en-US" sz="2800" dirty="0">
                <a:latin typeface="Arial" panose="020B0604020202020204" pitchFamily="34" charset="0"/>
                <a:cs typeface="Arial" panose="020B0604020202020204" pitchFamily="34" charset="0"/>
              </a:rPr>
            </a:br>
            <a:br>
              <a:rPr lang="ru-RU" sz="2800" dirty="0">
                <a:latin typeface="Arial" panose="020B0604020202020204" pitchFamily="34" charset="0"/>
                <a:cs typeface="Arial" panose="020B0604020202020204" pitchFamily="34" charset="0"/>
              </a:rPr>
            </a:br>
            <a:r>
              <a:rPr lang="mn-MN" sz="2700" dirty="0">
                <a:latin typeface="Arial" panose="020B0604020202020204" pitchFamily="34" charset="0"/>
                <a:cs typeface="Arial" panose="020B0604020202020204" pitchFamily="34" charset="0"/>
              </a:rPr>
              <a:t>Бүгд Найрамдах Киргиз Улсын Дээд </a:t>
            </a:r>
            <a:r>
              <a:rPr lang="en-US" sz="2700" dirty="0">
                <a:latin typeface="Arial" panose="020B0604020202020204" pitchFamily="34" charset="0"/>
                <a:cs typeface="Arial" panose="020B0604020202020204" pitchFamily="34" charset="0"/>
              </a:rPr>
              <a:t>Ш</a:t>
            </a:r>
            <a:r>
              <a:rPr lang="mn-MN" sz="2700" dirty="0">
                <a:latin typeface="Arial" panose="020B0604020202020204" pitchFamily="34" charset="0"/>
                <a:cs typeface="Arial" panose="020B0604020202020204" pitchFamily="34" charset="0"/>
              </a:rPr>
              <a:t>үүх улсын хэмжээнд шүүхийн байгууллагуудад </a:t>
            </a:r>
            <a:r>
              <a:rPr lang="en-US" sz="2700" dirty="0">
                <a:latin typeface="Arial" panose="020B0604020202020204" pitchFamily="34" charset="0"/>
                <a:cs typeface="Arial" panose="020B0604020202020204" pitchFamily="34" charset="0"/>
              </a:rPr>
              <a:t>QR </a:t>
            </a:r>
            <a:r>
              <a:rPr lang="mn-MN" sz="2700" dirty="0">
                <a:latin typeface="Arial" panose="020B0604020202020204" pitchFamily="34" charset="0"/>
                <a:cs typeface="Arial" panose="020B0604020202020204" pitchFamily="34" charset="0"/>
              </a:rPr>
              <a:t>код суурилуулсан санал хүсэлтийн системийг нэвтрүүлсэн. Шүү</a:t>
            </a:r>
            <a:r>
              <a:rPr lang="en-US" sz="2700" dirty="0" err="1">
                <a:latin typeface="Arial" panose="020B0604020202020204" pitchFamily="34" charset="0"/>
                <a:cs typeface="Arial" panose="020B0604020202020204" pitchFamily="34" charset="0"/>
              </a:rPr>
              <a:t>хээр</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үйлчлүүлэгчид</a:t>
            </a:r>
            <a:r>
              <a:rPr lang="en-US" sz="2700" dirty="0">
                <a:latin typeface="Arial" panose="020B0604020202020204" pitchFamily="34" charset="0"/>
                <a:cs typeface="Arial" panose="020B0604020202020204" pitchFamily="34" charset="0"/>
              </a:rPr>
              <a:t> </a:t>
            </a:r>
            <a:r>
              <a:rPr lang="mn-MN" sz="2700" dirty="0">
                <a:latin typeface="Arial" panose="020B0604020202020204" pitchFamily="34" charset="0"/>
                <a:cs typeface="Arial" panose="020B0604020202020204" pitchFamily="34" charset="0"/>
              </a:rPr>
              <a:t>шүүхийн үйл ажиллагаа, хэрэг хянан шийдвэрлэх ажиллагааны чанарыг үнэлж, шүүхийн мэргэжлийн байдлын талаар санал бодлоо илэрхийлэх боломжтой. Энэхүү санаачилга нь Бүгд Найрамдах Киргиз улсын </a:t>
            </a:r>
            <a:r>
              <a:rPr lang="en-US" sz="2700" dirty="0" err="1">
                <a:latin typeface="Arial" panose="020B0604020202020204" pitchFamily="34" charset="0"/>
                <a:cs typeface="Arial" panose="020B0604020202020204" pitchFamily="34" charset="0"/>
              </a:rPr>
              <a:t>шүүхийн</a:t>
            </a:r>
            <a:r>
              <a:rPr lang="en-US" sz="2700" dirty="0">
                <a:latin typeface="Arial" panose="020B0604020202020204" pitchFamily="34" charset="0"/>
                <a:cs typeface="Arial" panose="020B0604020202020204" pitchFamily="34" charset="0"/>
              </a:rPr>
              <a:t> </a:t>
            </a:r>
            <a:r>
              <a:rPr lang="mn-MN" sz="2700" dirty="0">
                <a:latin typeface="Arial" panose="020B0604020202020204" pitchFamily="34" charset="0"/>
                <a:cs typeface="Arial" panose="020B0604020202020204" pitchFamily="34" charset="0"/>
              </a:rPr>
              <a:t>ил тод байдлыг нэмэгдүүлэх, олон нийтийн итгэлийг бэхжүүлэх, шүүхийн удирдлагын ерөнхий чанарыг дээшлүүлэх зорилготой.</a:t>
            </a:r>
            <a:br>
              <a:rPr lang="mn-MN" sz="2700" dirty="0">
                <a:latin typeface="Arial" panose="020B0604020202020204" pitchFamily="34" charset="0"/>
                <a:cs typeface="Arial" panose="020B0604020202020204" pitchFamily="34" charset="0"/>
              </a:rPr>
            </a:br>
            <a:br>
              <a:rPr lang="mn-MN" dirty="0">
                <a:latin typeface="Arial" panose="020B0604020202020204" pitchFamily="34" charset="0"/>
                <a:cs typeface="Arial" panose="020B0604020202020204" pitchFamily="34" charset="0"/>
              </a:rPr>
            </a:br>
            <a:br>
              <a:rPr lang="mn-MN" dirty="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840" y="3973710"/>
            <a:ext cx="2453640" cy="245364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680" y="3907895"/>
            <a:ext cx="2503330" cy="2503330"/>
          </a:xfrm>
          <a:prstGeom prst="rect">
            <a:avLst/>
          </a:prstGeom>
        </p:spPr>
      </p:pic>
    </p:spTree>
    <p:extLst>
      <p:ext uri="{BB962C8B-B14F-4D97-AF65-F5344CB8AC3E}">
        <p14:creationId xmlns:p14="http://schemas.microsoft.com/office/powerpoint/2010/main" val="40153965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774</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Тема Office</vt:lpstr>
      <vt:lpstr>Киргизийн Бүгд Найрамдах Улсын шүүхийн мэдээлэлд хандах эрх, олон нийтийн итгэлийг хѳгжүүлж буй байдал</vt:lpstr>
      <vt:lpstr>Мэдээллийн хүртээмж</vt:lpstr>
      <vt:lpstr>                                                     Нээлттэй шүүхийн үндсэн зарчмууд:   Шүүхийн үйл ажиллагааны ил тод байдал (Эрүүгийн ХХШТ хуулийн 291 дүгээр зүйл; Иргэний ХХШТ хуулийн 13 дугаар зүйл);  Шүүхийн шийдвэрт хандах (sot.kg ба portal.sot.kg порталуудаар дамжуулан авах боломжтой);  Шүүгчийн сахилгын шийтгэл, томилгоо, сонгон шалгаруулалт зэрэг шүүгчдэд холбоотой мэдээллийг ил болгох  Шүүхийн үйл ажиллагаанд хяналт тавихад хэвлэл мэдээлэл, иргэний нийгмийн идэвхтэй оролцоог хангах  Зорилго нь зөвхөн олон нийтэд мэдээлэл өгөх бус бодит итгэлийг бий болгох - шүүхүүд улс төрийн болон бизнесийн явцуу ашиг сонирхлын төлөө бус хуулийн дагуу ажилладаг гэдэгт итгэх олон нийтийн итгэлийг хангах явдал юм. </vt:lpstr>
      <vt:lpstr>PowerPoint Presentation</vt:lpstr>
      <vt:lpstr>Шүүхийн шийдвэрийн талаарх ойлголтыг нэмэгдүүлэх:    Бүгд Найрамдах Киргиз Улсын шүүхүүд талуудын хүсэлтийн дагуу шийдвэрээ тодруулах механизмыг идэвхтэй хэрэгжүүлж байгаа нь эрх зүйн тодорхой байдлыг нэмэгдүүлж, шүүхийн тогтолцоонд итгэх иргэдийн итгэлийг бэхжүүлж байна.   Шүүгчдийн видео бичлэгүүд: Шүүгчид шүүхийн практикийн гол зүйлсийг тодруулсан сургалтын видео хичээл бичүүлж, хэрэг шийдвэрлэх ажиллагаанд оролцогчид болон бусад оролцогчдод үнэ цэнэтэй заавар ѳгдѳг.</vt:lpstr>
      <vt:lpstr> Бүгд Найрамдах Киргиз Улсын процессийн хууль тогтоомжоор шүүхийн шийдвэрийн ил тод, нээлттэй байдлыг хангаж, шүүхийн шийдвэрийн талаарх олон нийтийн ойлголтыг хөнгөвчлөхийн тулд шүүхийн шийдвэрийг танилцуулсны дараа ойлгомжтой тайлбарлахыг үүрэг болгосон.   </vt:lpstr>
      <vt:lpstr>         .    Шүүхийн асуудал эрхэлсэн зөвлөлийг бүрдүүлэхэд иргэний нийгмийн төлөөлөл оролцож, шүүхийн томилгооны ил тод, хариуцлагатай байдал, иргэдийн итгэлийг хангадаг.  Бүгд Найрамдах Киргиз улсад шүүхийг томилох журам шинэчлэгдэж байгаа бөгөөд хүний ​​өрөөсгөл хандлагыг багасгаж, процессын ил тод байдлыг нэмэгдүүлэх зорилготой цахим технологийг нэвтрүүлж байна. </vt:lpstr>
      <vt:lpstr>       Бүгд Найрамдах Киргиз Улсын 2025 оны 5-р сарын 19-ний өдрийн 96-р хууль: Бүгд Найрамдах Киргиз Улсын Эрүүгийн ХХШТ хуульд нэмэлт, өөрчлөлт оруулах тухай  Шүүх хуралдааныг шууд дамжуулах: Энэ хуулийн дагуу эрүүгийн хэргийн шүүх хуралдааныг бодит цаг хугацаанд нь дамжуулж, шүүхийн ил тод байдал, олон нийтэд хүртээмжтэй байдлыг сайжруулж байна.  Дуу, дүрсний бичлэг заавал хийх (AVR): энэ нэмэлт өөрчлөлт нь эрүүгийн хэрэг хэлэлцэх ажиллагаанд AVR-ийг заавал хийхийг даалгаж, шүүхийн хэрэг шийдвэрлэх ажиллагааг үр дүнтэй, аюулгүй явуулахыг дэмжиж байна.   Уг хуулийн дагуу, AVR хийхгүй байхыг тусгайлан зѳвшѳѳрснѳѳс бусад тохиолдолд AVR хийгээгүй нь шүүхийн шийдвэрийг өөрчлөх, хянах, хүчингүй болгох үндэслэл болно.    </vt:lpstr>
      <vt:lpstr>    Шүүхэд үйлчлүүлэгчдийн санал хүсэлтийн судалгаа  Бүгд Найрамдах Киргиз Улсын Дээд Шүүх улсын хэмжээнд шүүхийн байгууллагуудад QR код суурилуулсан санал хүсэлтийн системийг нэвтрүүлсэн. Шүүхээр үйлчлүүлэгчид шүүхийн үйл ажиллагаа, хэрэг хянан шийдвэрлэх ажиллагааны чанарыг үнэлж, шүүхийн мэргэжлийн байдлын талаар санал бодлоо илэрхийлэх боломжтой. Энэхүү санаачилга нь Бүгд Найрамдах Киргиз улсын шүүхийн ил тод байдлыг нэмэгдүүлэх, олон нийтийн итгэлийг бэхжүүлэх, шүүхийн удирдлагын ерөнхий чанарыг дээшлүүлэх зорилготой.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Anuurad  Rentsendagva</cp:lastModifiedBy>
  <cp:revision>177</cp:revision>
  <dcterms:created xsi:type="dcterms:W3CDTF">2021-06-25T08:43:43Z</dcterms:created>
  <dcterms:modified xsi:type="dcterms:W3CDTF">2025-06-14T10:06:55Z</dcterms:modified>
</cp:coreProperties>
</file>